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1.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2.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3.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18.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19.xml" ContentType="application/vnd.openxmlformats-officedocument.presentationml.notesSlid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20.xml" ContentType="application/vnd.openxmlformats-officedocument.presentationml.notesSlid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notesSlides/notesSlide21.xml" ContentType="application/vnd.openxmlformats-officedocument.presentationml.notesSl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 id="2147483665" r:id="rId3"/>
    <p:sldMasterId id="2147483669" r:id="rId4"/>
  </p:sldMasterIdLst>
  <p:notesMasterIdLst>
    <p:notesMasterId r:id="rId28"/>
  </p:notesMasterIdLst>
  <p:sldIdLst>
    <p:sldId id="467" r:id="rId5"/>
    <p:sldId id="466" r:id="rId6"/>
    <p:sldId id="1265" r:id="rId7"/>
    <p:sldId id="1366" r:id="rId8"/>
    <p:sldId id="1475" r:id="rId9"/>
    <p:sldId id="1480" r:id="rId10"/>
    <p:sldId id="1479" r:id="rId11"/>
    <p:sldId id="1461" r:id="rId12"/>
    <p:sldId id="1484" r:id="rId13"/>
    <p:sldId id="1485" r:id="rId14"/>
    <p:sldId id="1456" r:id="rId15"/>
    <p:sldId id="1453" r:id="rId16"/>
    <p:sldId id="1415" r:id="rId17"/>
    <p:sldId id="1469" r:id="rId18"/>
    <p:sldId id="1478" r:id="rId19"/>
    <p:sldId id="1487" r:id="rId20"/>
    <p:sldId id="1468" r:id="rId21"/>
    <p:sldId id="1459" r:id="rId22"/>
    <p:sldId id="1476" r:id="rId23"/>
    <p:sldId id="1477" r:id="rId24"/>
    <p:sldId id="1467" r:id="rId25"/>
    <p:sldId id="1486" r:id="rId26"/>
    <p:sldId id="50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an Green" initials="IG" lastIdx="128" clrIdx="0">
    <p:extLst>
      <p:ext uri="{19B8F6BF-5375-455C-9EA6-DF929625EA0E}">
        <p15:presenceInfo xmlns:p15="http://schemas.microsoft.com/office/powerpoint/2012/main" userId="d95f4820a9f704f4" providerId="Windows Live"/>
      </p:ext>
    </p:extLst>
  </p:cmAuthor>
  <p:cmAuthor id="2" name="Robert Green" initials="RG" lastIdx="46" clrIdx="1">
    <p:extLst>
      <p:ext uri="{19B8F6BF-5375-455C-9EA6-DF929625EA0E}">
        <p15:presenceInfo xmlns:p15="http://schemas.microsoft.com/office/powerpoint/2012/main" userId="b7a1f159aaf992f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1F497D"/>
    <a:srgbClr val="A6A6A6"/>
    <a:srgbClr val="FF0000"/>
    <a:srgbClr val="7030A0"/>
    <a:srgbClr val="1F4960"/>
    <a:srgbClr val="1F2060"/>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02" autoAdjust="0"/>
    <p:restoredTop sz="74719" autoAdjust="0"/>
  </p:normalViewPr>
  <p:slideViewPr>
    <p:cSldViewPr snapToGrid="0" snapToObjects="1">
      <p:cViewPr varScale="1">
        <p:scale>
          <a:sx n="48" d="100"/>
          <a:sy n="48" d="100"/>
        </p:scale>
        <p:origin x="1506" y="36"/>
      </p:cViewPr>
      <p:guideLst/>
    </p:cSldViewPr>
  </p:slideViewPr>
  <p:outlineViewPr>
    <p:cViewPr>
      <p:scale>
        <a:sx n="33" d="100"/>
        <a:sy n="33" d="100"/>
      </p:scale>
      <p:origin x="0" y="-6608"/>
    </p:cViewPr>
  </p:outlineViewPr>
  <p:notesTextViewPr>
    <p:cViewPr>
      <p:scale>
        <a:sx n="1" d="1"/>
        <a:sy n="1" d="1"/>
      </p:scale>
      <p:origin x="0" y="0"/>
    </p:cViewPr>
  </p:notesTextViewPr>
  <p:sorterViewPr>
    <p:cViewPr>
      <p:scale>
        <a:sx n="100" d="100"/>
        <a:sy n="100" d="100"/>
      </p:scale>
      <p:origin x="0" y="-69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344192437411E-2"/>
          <c:y val="5.0001719400950446E-2"/>
          <c:w val="0.53937766283207533"/>
          <c:h val="1"/>
        </c:manualLayout>
      </c:layout>
      <c:pieChart>
        <c:varyColors val="1"/>
        <c:ser>
          <c:idx val="0"/>
          <c:order val="0"/>
          <c:tx>
            <c:strRef>
              <c:f>Sheet1!$B$1</c:f>
              <c:strCache>
                <c:ptCount val="1"/>
                <c:pt idx="0">
                  <c:v>Sales</c:v>
                </c:pt>
              </c:strCache>
            </c:strRef>
          </c:tx>
          <c:spPr>
            <a:solidFill>
              <a:srgbClr val="FF0000"/>
            </a:solidFill>
            <a:ln>
              <a:noFill/>
            </a:ln>
          </c:spPr>
          <c:dPt>
            <c:idx val="0"/>
            <c:bubble3D val="0"/>
            <c:spPr>
              <a:solidFill>
                <a:srgbClr val="FF0000"/>
              </a:solidFill>
              <a:ln w="19050">
                <a:noFill/>
              </a:ln>
              <a:effectLst/>
            </c:spPr>
            <c:extLst>
              <c:ext xmlns:c16="http://schemas.microsoft.com/office/drawing/2014/chart" uri="{C3380CC4-5D6E-409C-BE32-E72D297353CC}">
                <c16:uniqueId val="{00000001-7FAC-3249-B086-6B26061D8934}"/>
              </c:ext>
            </c:extLst>
          </c:dPt>
          <c:dPt>
            <c:idx val="1"/>
            <c:bubble3D val="0"/>
            <c:spPr>
              <a:solidFill>
                <a:srgbClr val="FF0000">
                  <a:alpha val="50588"/>
                </a:srgbClr>
              </a:solidFill>
              <a:ln w="19050">
                <a:noFill/>
              </a:ln>
              <a:effectLst/>
            </c:spPr>
            <c:extLst>
              <c:ext xmlns:c16="http://schemas.microsoft.com/office/drawing/2014/chart" uri="{C3380CC4-5D6E-409C-BE32-E72D297353CC}">
                <c16:uniqueId val="{00000003-7FAC-3249-B086-6B26061D8934}"/>
              </c:ext>
            </c:extLst>
          </c:dPt>
          <c:dPt>
            <c:idx val="2"/>
            <c:bubble3D val="0"/>
            <c:spPr>
              <a:solidFill>
                <a:srgbClr val="0070C0"/>
              </a:solidFill>
              <a:ln w="19050">
                <a:noFill/>
              </a:ln>
              <a:effectLst/>
            </c:spPr>
            <c:extLst>
              <c:ext xmlns:c16="http://schemas.microsoft.com/office/drawing/2014/chart" uri="{C3380CC4-5D6E-409C-BE32-E72D297353CC}">
                <c16:uniqueId val="{00000005-7FAC-3249-B086-6B26061D8934}"/>
              </c:ext>
            </c:extLst>
          </c:dPt>
          <c:dPt>
            <c:idx val="3"/>
            <c:bubble3D val="0"/>
            <c:spPr>
              <a:solidFill>
                <a:srgbClr val="FF0000"/>
              </a:solidFill>
              <a:ln w="19050">
                <a:noFill/>
              </a:ln>
              <a:effectLst/>
            </c:spPr>
            <c:extLst>
              <c:ext xmlns:c16="http://schemas.microsoft.com/office/drawing/2014/chart" uri="{C3380CC4-5D6E-409C-BE32-E72D297353CC}">
                <c16:uniqueId val="{00000007-7FAC-3249-B086-6B26061D8934}"/>
              </c:ext>
            </c:extLst>
          </c:dPt>
          <c:dPt>
            <c:idx val="4"/>
            <c:bubble3D val="0"/>
            <c:spPr>
              <a:solidFill>
                <a:srgbClr val="FF0000"/>
              </a:solidFill>
              <a:ln w="19050">
                <a:noFill/>
              </a:ln>
              <a:effectLst/>
            </c:spPr>
            <c:extLst>
              <c:ext xmlns:c16="http://schemas.microsoft.com/office/drawing/2014/chart" uri="{C3380CC4-5D6E-409C-BE32-E72D297353CC}">
                <c16:uniqueId val="{00000009-7FAC-3249-B086-6B26061D8934}"/>
              </c:ext>
            </c:extLst>
          </c:dPt>
          <c:dPt>
            <c:idx val="5"/>
            <c:bubble3D val="0"/>
            <c:spPr>
              <a:solidFill>
                <a:srgbClr val="FF0000"/>
              </a:solidFill>
              <a:ln w="19050">
                <a:noFill/>
              </a:ln>
              <a:effectLst/>
            </c:spPr>
            <c:extLst>
              <c:ext xmlns:c16="http://schemas.microsoft.com/office/drawing/2014/chart" uri="{C3380CC4-5D6E-409C-BE32-E72D297353CC}">
                <c16:uniqueId val="{0000000B-7FAC-3249-B086-6B26061D8934}"/>
              </c:ext>
            </c:extLst>
          </c:dPt>
          <c:dPt>
            <c:idx val="6"/>
            <c:bubble3D val="0"/>
            <c:spPr>
              <a:solidFill>
                <a:srgbClr val="FF0000"/>
              </a:solidFill>
              <a:ln w="19050">
                <a:noFill/>
              </a:ln>
              <a:effectLst/>
            </c:spPr>
            <c:extLst>
              <c:ext xmlns:c16="http://schemas.microsoft.com/office/drawing/2014/chart" uri="{C3380CC4-5D6E-409C-BE32-E72D297353CC}">
                <c16:uniqueId val="{0000000D-7FAC-3249-B086-6B26061D8934}"/>
              </c:ext>
            </c:extLst>
          </c:dPt>
          <c:dPt>
            <c:idx val="7"/>
            <c:bubble3D val="0"/>
            <c:spPr>
              <a:solidFill>
                <a:srgbClr val="FF0000"/>
              </a:solidFill>
              <a:ln w="19050">
                <a:noFill/>
              </a:ln>
              <a:effectLst/>
            </c:spPr>
            <c:extLst>
              <c:ext xmlns:c16="http://schemas.microsoft.com/office/drawing/2014/chart" uri="{C3380CC4-5D6E-409C-BE32-E72D297353CC}">
                <c16:uniqueId val="{0000000F-7FAC-3249-B086-6B26061D8934}"/>
              </c:ext>
            </c:extLst>
          </c:dPt>
          <c:dLbls>
            <c:dLbl>
              <c:idx val="0"/>
              <c:layout>
                <c:manualLayout>
                  <c:x val="-0.15936271095308052"/>
                  <c:y val="9.5375377851462592E-2"/>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FAC-3249-B086-6B26061D8934}"/>
                </c:ext>
              </c:extLst>
            </c:dLbl>
            <c:dLbl>
              <c:idx val="1"/>
              <c:layout>
                <c:manualLayout>
                  <c:x val="-0.11531058466968287"/>
                  <c:y val="-0.11634049425526961"/>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FAC-3249-B086-6B26061D8934}"/>
                </c:ext>
              </c:extLst>
            </c:dLbl>
            <c:dLbl>
              <c:idx val="2"/>
              <c:layout>
                <c:manualLayout>
                  <c:x val="9.3756070267221714E-2"/>
                  <c:y val="-2.9072292757767213E-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FAC-3249-B086-6B26061D8934}"/>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Has applied Unemployment</c:v>
                </c:pt>
                <c:pt idx="1">
                  <c:v>Don't think qualify/Too burdensome</c:v>
                </c:pt>
                <c:pt idx="2">
                  <c:v>Have not, still employed</c:v>
                </c:pt>
              </c:strCache>
            </c:strRef>
          </c:cat>
          <c:val>
            <c:numRef>
              <c:f>Sheet1!$B$2:$B$4</c:f>
              <c:numCache>
                <c:formatCode>0%</c:formatCode>
                <c:ptCount val="3"/>
                <c:pt idx="0">
                  <c:v>0.3</c:v>
                </c:pt>
                <c:pt idx="1">
                  <c:v>0.15</c:v>
                </c:pt>
                <c:pt idx="2">
                  <c:v>0.55000000000000004</c:v>
                </c:pt>
              </c:numCache>
            </c:numRef>
          </c:val>
          <c:extLst>
            <c:ext xmlns:c16="http://schemas.microsoft.com/office/drawing/2014/chart" uri="{C3380CC4-5D6E-409C-BE32-E72D297353CC}">
              <c16:uniqueId val="{00000010-7FAC-3249-B086-6B26061D8934}"/>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56097966480666883"/>
          <c:y val="5.5327487393733055E-2"/>
          <c:w val="0.31693300802055613"/>
          <c:h val="0.6131932246214367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568030286449529E-2"/>
          <c:y val="3.1310949329156748E-2"/>
          <c:w val="0.98403398556751154"/>
          <c:h val="0.8521365632546174"/>
        </c:manualLayout>
      </c:layout>
      <c:barChart>
        <c:barDir val="col"/>
        <c:grouping val="stacked"/>
        <c:varyColors val="0"/>
        <c:ser>
          <c:idx val="0"/>
          <c:order val="0"/>
          <c:tx>
            <c:strRef>
              <c:f>Sheet1!$B$1</c:f>
              <c:strCache>
                <c:ptCount val="1"/>
                <c:pt idx="0">
                  <c:v>Most of all</c:v>
                </c:pt>
              </c:strCache>
            </c:strRef>
          </c:tx>
          <c:spPr>
            <a:solidFill>
              <a:srgbClr val="FF0000"/>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2606-674D-9C6F-DDC88AC739C7}"/>
              </c:ext>
            </c:extLst>
          </c:dPt>
          <c:dPt>
            <c:idx val="2"/>
            <c:invertIfNegative val="0"/>
            <c:bubble3D val="0"/>
            <c:spPr>
              <a:solidFill>
                <a:srgbClr val="FF0000"/>
              </a:solidFill>
              <a:ln>
                <a:noFill/>
              </a:ln>
              <a:effectLst/>
            </c:spPr>
            <c:extLst>
              <c:ext xmlns:c16="http://schemas.microsoft.com/office/drawing/2014/chart" uri="{C3380CC4-5D6E-409C-BE32-E72D297353CC}">
                <c16:uniqueId val="{00000002-2606-674D-9C6F-DDC88AC739C7}"/>
              </c:ext>
            </c:extLst>
          </c:dPt>
          <c:dPt>
            <c:idx val="3"/>
            <c:invertIfNegative val="0"/>
            <c:bubble3D val="0"/>
            <c:spPr>
              <a:solidFill>
                <a:srgbClr val="FF0000"/>
              </a:solidFill>
              <a:ln>
                <a:noFill/>
              </a:ln>
              <a:effectLst/>
            </c:spPr>
            <c:extLst>
              <c:ext xmlns:c16="http://schemas.microsoft.com/office/drawing/2014/chart" uri="{C3380CC4-5D6E-409C-BE32-E72D297353CC}">
                <c16:uniqueId val="{00000003-2606-674D-9C6F-DDC88AC739C7}"/>
              </c:ext>
            </c:extLst>
          </c:dPt>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One parent HH</c:v>
                </c:pt>
                <c:pt idx="1">
                  <c:v>Finance stressed</c:v>
                </c:pt>
                <c:pt idx="2">
                  <c:v>AAs</c:v>
                </c:pt>
                <c:pt idx="3">
                  <c:v>&lt;35</c:v>
                </c:pt>
                <c:pt idx="4">
                  <c:v>Job Hurt</c:v>
                </c:pt>
                <c:pt idx="5">
                  <c:v>Hispanic</c:v>
                </c:pt>
                <c:pt idx="6">
                  <c:v>Paid self healthcare</c:v>
                </c:pt>
              </c:strCache>
            </c:strRef>
          </c:cat>
          <c:val>
            <c:numRef>
              <c:f>Sheet1!$B$2:$B$8</c:f>
              <c:numCache>
                <c:formatCode>0%</c:formatCode>
                <c:ptCount val="7"/>
                <c:pt idx="0">
                  <c:v>0.47</c:v>
                </c:pt>
                <c:pt idx="1">
                  <c:v>0.44</c:v>
                </c:pt>
                <c:pt idx="2">
                  <c:v>0.36</c:v>
                </c:pt>
                <c:pt idx="3">
                  <c:v>0.33</c:v>
                </c:pt>
                <c:pt idx="4">
                  <c:v>0.33</c:v>
                </c:pt>
                <c:pt idx="5">
                  <c:v>0.31</c:v>
                </c:pt>
                <c:pt idx="6">
                  <c:v>0.31</c:v>
                </c:pt>
              </c:numCache>
            </c:numRef>
          </c:val>
          <c:extLst>
            <c:ext xmlns:c16="http://schemas.microsoft.com/office/drawing/2014/chart" uri="{C3380CC4-5D6E-409C-BE32-E72D297353CC}">
              <c16:uniqueId val="{00000000-2606-674D-9C6F-DDC88AC739C7}"/>
            </c:ext>
          </c:extLst>
        </c:ser>
        <c:dLbls>
          <c:dLblPos val="ctr"/>
          <c:showLegendKey val="0"/>
          <c:showVal val="1"/>
          <c:showCatName val="0"/>
          <c:showSerName val="0"/>
          <c:showPercent val="0"/>
          <c:showBubbleSize val="0"/>
        </c:dLbls>
        <c:gapWidth val="21"/>
        <c:overlap val="-4"/>
        <c:axId val="1396018559"/>
        <c:axId val="1396009055"/>
      </c:barChart>
      <c:catAx>
        <c:axId val="139601855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96009055"/>
        <c:crosses val="autoZero"/>
        <c:auto val="1"/>
        <c:lblAlgn val="ctr"/>
        <c:lblOffset val="100"/>
        <c:noMultiLvlLbl val="0"/>
      </c:catAx>
      <c:valAx>
        <c:axId val="1396009055"/>
        <c:scaling>
          <c:orientation val="minMax"/>
          <c:min val="0"/>
        </c:scaling>
        <c:delete val="1"/>
        <c:axPos val="l"/>
        <c:numFmt formatCode="0%" sourceLinked="1"/>
        <c:majorTickMark val="out"/>
        <c:minorTickMark val="none"/>
        <c:tickLblPos val="nextTo"/>
        <c:crossAx val="1396018559"/>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349262244305E-2"/>
          <c:y val="0"/>
          <c:w val="0.53937766283207533"/>
          <c:h val="1"/>
        </c:manualLayout>
      </c:layout>
      <c:pieChart>
        <c:varyColors val="1"/>
        <c:ser>
          <c:idx val="0"/>
          <c:order val="0"/>
          <c:tx>
            <c:strRef>
              <c:f>Sheet1!$B$1</c:f>
              <c:strCache>
                <c:ptCount val="1"/>
                <c:pt idx="0">
                  <c:v>Sales</c:v>
                </c:pt>
              </c:strCache>
            </c:strRef>
          </c:tx>
          <c:spPr>
            <a:ln>
              <a:noFill/>
            </a:ln>
          </c:spPr>
          <c:dPt>
            <c:idx val="0"/>
            <c:bubble3D val="0"/>
            <c:spPr>
              <a:solidFill>
                <a:srgbClr val="0070C0"/>
              </a:solidFill>
              <a:ln w="19050">
                <a:noFill/>
              </a:ln>
              <a:effectLst/>
            </c:spPr>
            <c:extLst>
              <c:ext xmlns:c16="http://schemas.microsoft.com/office/drawing/2014/chart" uri="{C3380CC4-5D6E-409C-BE32-E72D297353CC}">
                <c16:uniqueId val="{00000001-B30C-4144-AC2A-C7C799BEA885}"/>
              </c:ext>
            </c:extLst>
          </c:dPt>
          <c:dPt>
            <c:idx val="1"/>
            <c:bubble3D val="0"/>
            <c:spPr>
              <a:solidFill>
                <a:srgbClr val="0070C0">
                  <a:alpha val="39608"/>
                </a:srgbClr>
              </a:solidFill>
              <a:ln w="19050">
                <a:noFill/>
              </a:ln>
              <a:effectLst/>
            </c:spPr>
            <c:extLst>
              <c:ext xmlns:c16="http://schemas.microsoft.com/office/drawing/2014/chart" uri="{C3380CC4-5D6E-409C-BE32-E72D297353CC}">
                <c16:uniqueId val="{00000003-B30C-4144-AC2A-C7C799BEA885}"/>
              </c:ext>
            </c:extLst>
          </c:dPt>
          <c:dPt>
            <c:idx val="2"/>
            <c:bubble3D val="0"/>
            <c:spPr>
              <a:solidFill>
                <a:schemeClr val="bg1">
                  <a:lumMod val="65000"/>
                  <a:alpha val="60000"/>
                </a:schemeClr>
              </a:solidFill>
              <a:ln w="19050">
                <a:noFill/>
              </a:ln>
              <a:effectLst/>
            </c:spPr>
            <c:extLst>
              <c:ext xmlns:c16="http://schemas.microsoft.com/office/drawing/2014/chart" uri="{C3380CC4-5D6E-409C-BE32-E72D297353CC}">
                <c16:uniqueId val="{00000005-B30C-4144-AC2A-C7C799BEA885}"/>
              </c:ext>
            </c:extLst>
          </c:dPt>
          <c:dPt>
            <c:idx val="3"/>
            <c:bubble3D val="0"/>
            <c:spPr>
              <a:solidFill>
                <a:schemeClr val="accent4"/>
              </a:solidFill>
              <a:ln w="19050">
                <a:noFill/>
              </a:ln>
              <a:effectLst/>
            </c:spPr>
            <c:extLst>
              <c:ext xmlns:c16="http://schemas.microsoft.com/office/drawing/2014/chart" uri="{C3380CC4-5D6E-409C-BE32-E72D297353CC}">
                <c16:uniqueId val="{00000007-B30C-4144-AC2A-C7C799BEA885}"/>
              </c:ext>
            </c:extLst>
          </c:dPt>
          <c:dPt>
            <c:idx val="4"/>
            <c:bubble3D val="0"/>
            <c:spPr>
              <a:solidFill>
                <a:srgbClr val="00B0F0">
                  <a:alpha val="30980"/>
                </a:srgbClr>
              </a:solidFill>
              <a:ln w="19050">
                <a:noFill/>
              </a:ln>
              <a:effectLst/>
            </c:spPr>
            <c:extLst>
              <c:ext xmlns:c16="http://schemas.microsoft.com/office/drawing/2014/chart" uri="{C3380CC4-5D6E-409C-BE32-E72D297353CC}">
                <c16:uniqueId val="{00000009-B30C-4144-AC2A-C7C799BEA885}"/>
              </c:ext>
            </c:extLst>
          </c:dPt>
          <c:dPt>
            <c:idx val="5"/>
            <c:bubble3D val="0"/>
            <c:spPr>
              <a:solidFill>
                <a:srgbClr val="FF0000">
                  <a:alpha val="31373"/>
                </a:srgbClr>
              </a:solidFill>
              <a:ln w="19050">
                <a:noFill/>
              </a:ln>
              <a:effectLst/>
            </c:spPr>
            <c:extLst>
              <c:ext xmlns:c16="http://schemas.microsoft.com/office/drawing/2014/chart" uri="{C3380CC4-5D6E-409C-BE32-E72D297353CC}">
                <c16:uniqueId val="{0000000B-B30C-4144-AC2A-C7C799BEA885}"/>
              </c:ext>
            </c:extLst>
          </c:dPt>
          <c:dPt>
            <c:idx val="6"/>
            <c:bubble3D val="0"/>
            <c:spPr>
              <a:solidFill>
                <a:schemeClr val="accent3">
                  <a:lumMod val="40000"/>
                  <a:lumOff val="60000"/>
                </a:schemeClr>
              </a:solidFill>
              <a:ln w="19050">
                <a:noFill/>
              </a:ln>
              <a:effectLst/>
            </c:spPr>
            <c:extLst>
              <c:ext xmlns:c16="http://schemas.microsoft.com/office/drawing/2014/chart" uri="{C3380CC4-5D6E-409C-BE32-E72D297353CC}">
                <c16:uniqueId val="{0000000D-B30C-4144-AC2A-C7C799BEA885}"/>
              </c:ext>
            </c:extLst>
          </c:dPt>
          <c:dPt>
            <c:idx val="7"/>
            <c:bubble3D val="0"/>
            <c:spPr>
              <a:solidFill>
                <a:schemeClr val="tx1"/>
              </a:solidFill>
              <a:ln w="19050">
                <a:noFill/>
              </a:ln>
              <a:effectLst/>
            </c:spPr>
            <c:extLst>
              <c:ext xmlns:c16="http://schemas.microsoft.com/office/drawing/2014/chart" uri="{C3380CC4-5D6E-409C-BE32-E72D297353CC}">
                <c16:uniqueId val="{0000000F-B30C-4144-AC2A-C7C799BEA885}"/>
              </c:ext>
            </c:extLst>
          </c:dPt>
          <c:dLbls>
            <c:dLbl>
              <c:idx val="0"/>
              <c:layout>
                <c:manualLayout>
                  <c:x val="8.2941430165225968E-2"/>
                  <c:y val="-0.12027932021818703"/>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30C-4144-AC2A-C7C799BEA885}"/>
                </c:ext>
              </c:extLst>
            </c:dLbl>
            <c:dLbl>
              <c:idx val="1"/>
              <c:layout>
                <c:manualLayout>
                  <c:x val="8.7986717298411524E-2"/>
                  <c:y val="0.20993028059034471"/>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30C-4144-AC2A-C7C799BEA885}"/>
                </c:ext>
              </c:extLst>
            </c:dLbl>
            <c:dLbl>
              <c:idx val="2"/>
              <c:layout>
                <c:manualLayout>
                  <c:x val="-0.22930757010636829"/>
                  <c:y val="-1.3901840071474254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30C-4144-AC2A-C7C799BEA885}"/>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401K early withdrawal rules have changed</c:v>
                </c:pt>
                <c:pt idx="1">
                  <c:v>401K early withdrawal rules have not changed</c:v>
                </c:pt>
                <c:pt idx="2">
                  <c:v>Don't know</c:v>
                </c:pt>
              </c:strCache>
            </c:strRef>
          </c:cat>
          <c:val>
            <c:numRef>
              <c:f>Sheet1!$B$2:$B$4</c:f>
              <c:numCache>
                <c:formatCode>0%</c:formatCode>
                <c:ptCount val="3"/>
                <c:pt idx="0">
                  <c:v>0.33</c:v>
                </c:pt>
                <c:pt idx="1">
                  <c:v>0.24</c:v>
                </c:pt>
                <c:pt idx="2">
                  <c:v>0.43</c:v>
                </c:pt>
              </c:numCache>
            </c:numRef>
          </c:val>
          <c:extLst>
            <c:ext xmlns:c16="http://schemas.microsoft.com/office/drawing/2014/chart" uri="{C3380CC4-5D6E-409C-BE32-E72D297353CC}">
              <c16:uniqueId val="{00000010-B30C-4144-AC2A-C7C799BEA885}"/>
            </c:ext>
          </c:extLst>
        </c:ser>
        <c:dLbls>
          <c:dLblPos val="bestFit"/>
          <c:showLegendKey val="0"/>
          <c:showVal val="1"/>
          <c:showCatName val="0"/>
          <c:showSerName val="0"/>
          <c:showPercent val="0"/>
          <c:showBubbleSize val="0"/>
          <c:showLeaderLines val="1"/>
        </c:dLbls>
        <c:firstSliceAng val="180"/>
      </c:pieChart>
      <c:spPr>
        <a:noFill/>
        <a:ln>
          <a:noFill/>
        </a:ln>
        <a:effectLst/>
      </c:spPr>
    </c:plotArea>
    <c:legend>
      <c:legendPos val="r"/>
      <c:layout>
        <c:manualLayout>
          <c:xMode val="edge"/>
          <c:yMode val="edge"/>
          <c:x val="0.59760153336096145"/>
          <c:y val="4.8246896857201065E-2"/>
          <c:w val="0.30441738150729103"/>
          <c:h val="0.9236311961044946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896727976900203E-2"/>
          <c:y val="0.14655172413793102"/>
          <c:w val="0.99016436798240315"/>
          <c:h val="0.77951239931215499"/>
        </c:manualLayout>
      </c:layout>
      <c:barChart>
        <c:barDir val="col"/>
        <c:grouping val="clustered"/>
        <c:varyColors val="0"/>
        <c:ser>
          <c:idx val="0"/>
          <c:order val="0"/>
          <c:tx>
            <c:strRef>
              <c:f>Sheet1!$B$1</c:f>
              <c:strCache>
                <c:ptCount val="1"/>
                <c:pt idx="0">
                  <c:v>Favor</c:v>
                </c:pt>
              </c:strCache>
            </c:strRef>
          </c:tx>
          <c:spPr>
            <a:solidFill>
              <a:schemeClr val="accent3"/>
            </a:solidFill>
            <a:ln>
              <a:noFill/>
            </a:ln>
            <a:effectLst/>
          </c:spPr>
          <c:invertIfNegative val="0"/>
          <c:dPt>
            <c:idx val="0"/>
            <c:invertIfNegative val="0"/>
            <c:bubble3D val="0"/>
            <c:spPr>
              <a:solidFill>
                <a:schemeClr val="tx1"/>
              </a:solidFill>
              <a:ln>
                <a:noFill/>
              </a:ln>
              <a:effectLst/>
            </c:spPr>
            <c:extLst>
              <c:ext xmlns:c16="http://schemas.microsoft.com/office/drawing/2014/chart" uri="{C3380CC4-5D6E-409C-BE32-E72D297353CC}">
                <c16:uniqueId val="{00000001-6591-7F44-9B1C-4767E6C5B37D}"/>
              </c:ext>
            </c:extLst>
          </c:dPt>
          <c:dPt>
            <c:idx val="1"/>
            <c:invertIfNegative val="0"/>
            <c:bubble3D val="0"/>
            <c:spPr>
              <a:solidFill>
                <a:srgbClr val="C00000"/>
              </a:solidFill>
              <a:ln>
                <a:noFill/>
              </a:ln>
              <a:effectLst/>
            </c:spPr>
            <c:extLst>
              <c:ext xmlns:c16="http://schemas.microsoft.com/office/drawing/2014/chart" uri="{C3380CC4-5D6E-409C-BE32-E72D297353CC}">
                <c16:uniqueId val="{00000003-6591-7F44-9B1C-4767E6C5B37D}"/>
              </c:ext>
            </c:extLst>
          </c:dPt>
          <c:dPt>
            <c:idx val="2"/>
            <c:invertIfNegative val="0"/>
            <c:bubble3D val="0"/>
            <c:spPr>
              <a:solidFill>
                <a:srgbClr val="FF0000"/>
              </a:solidFill>
              <a:ln>
                <a:noFill/>
              </a:ln>
              <a:effectLst/>
            </c:spPr>
            <c:extLst>
              <c:ext xmlns:c16="http://schemas.microsoft.com/office/drawing/2014/chart" uri="{C3380CC4-5D6E-409C-BE32-E72D297353CC}">
                <c16:uniqueId val="{00000005-6591-7F44-9B1C-4767E6C5B37D}"/>
              </c:ext>
            </c:extLst>
          </c:dPt>
          <c:dPt>
            <c:idx val="3"/>
            <c:invertIfNegative val="0"/>
            <c:bubble3D val="0"/>
            <c:spPr>
              <a:solidFill>
                <a:srgbClr val="FF0000">
                  <a:alpha val="54510"/>
                </a:srgbClr>
              </a:solidFill>
              <a:ln>
                <a:noFill/>
              </a:ln>
              <a:effectLst/>
            </c:spPr>
            <c:extLst>
              <c:ext xmlns:c16="http://schemas.microsoft.com/office/drawing/2014/chart" uri="{C3380CC4-5D6E-409C-BE32-E72D297353CC}">
                <c16:uniqueId val="{00000007-6591-7F44-9B1C-4767E6C5B37D}"/>
              </c:ext>
            </c:extLst>
          </c:dPt>
          <c:dPt>
            <c:idx val="4"/>
            <c:invertIfNegative val="0"/>
            <c:bubble3D val="0"/>
            <c:spPr>
              <a:solidFill>
                <a:srgbClr val="FF0000">
                  <a:alpha val="30588"/>
                </a:srgbClr>
              </a:solidFill>
              <a:ln>
                <a:noFill/>
              </a:ln>
              <a:effectLst/>
            </c:spPr>
            <c:extLst>
              <c:ext xmlns:c16="http://schemas.microsoft.com/office/drawing/2014/chart" uri="{C3380CC4-5D6E-409C-BE32-E72D297353CC}">
                <c16:uniqueId val="{00000009-6591-7F44-9B1C-4767E6C5B37D}"/>
              </c:ext>
            </c:extLst>
          </c:dPt>
          <c:dPt>
            <c:idx val="8"/>
            <c:invertIfNegative val="0"/>
            <c:bubble3D val="0"/>
            <c:spPr>
              <a:solidFill>
                <a:schemeClr val="bg1">
                  <a:lumMod val="75000"/>
                </a:schemeClr>
              </a:solidFill>
              <a:ln>
                <a:noFill/>
              </a:ln>
              <a:effectLst/>
            </c:spPr>
            <c:extLst>
              <c:ext xmlns:c16="http://schemas.microsoft.com/office/drawing/2014/chart" uri="{C3380CC4-5D6E-409C-BE32-E72D297353CC}">
                <c16:uniqueId val="{00000011-6591-7F44-9B1C-4767E6C5B37D}"/>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c:v>
                </c:pt>
                <c:pt idx="1">
                  <c:v>Finance stressed</c:v>
                </c:pt>
                <c:pt idx="2">
                  <c:v>Job Hurt</c:v>
                </c:pt>
                <c:pt idx="3">
                  <c:v>Kids at Home</c:v>
                </c:pt>
                <c:pt idx="4">
                  <c:v>Private sector</c:v>
                </c:pt>
              </c:strCache>
            </c:strRef>
          </c:cat>
          <c:val>
            <c:numRef>
              <c:f>Sheet1!$B$2:$B$6</c:f>
              <c:numCache>
                <c:formatCode>0%</c:formatCode>
                <c:ptCount val="5"/>
                <c:pt idx="0">
                  <c:v>0.35</c:v>
                </c:pt>
                <c:pt idx="1">
                  <c:v>0.64</c:v>
                </c:pt>
                <c:pt idx="2">
                  <c:v>0.56999999999999995</c:v>
                </c:pt>
                <c:pt idx="3">
                  <c:v>0.5</c:v>
                </c:pt>
                <c:pt idx="4">
                  <c:v>0.44</c:v>
                </c:pt>
              </c:numCache>
            </c:numRef>
          </c:val>
          <c:extLst>
            <c:ext xmlns:c16="http://schemas.microsoft.com/office/drawing/2014/chart" uri="{C3380CC4-5D6E-409C-BE32-E72D297353CC}">
              <c16:uniqueId val="{00000012-6591-7F44-9B1C-4767E6C5B37D}"/>
            </c:ext>
          </c:extLst>
        </c:ser>
        <c:dLbls>
          <c:dLblPos val="ctr"/>
          <c:showLegendKey val="0"/>
          <c:showVal val="1"/>
          <c:showCatName val="0"/>
          <c:showSerName val="0"/>
          <c:showPercent val="0"/>
          <c:showBubbleSize val="0"/>
        </c:dLbls>
        <c:gapWidth val="12"/>
        <c:axId val="951065423"/>
        <c:axId val="819464095"/>
      </c:barChart>
      <c:catAx>
        <c:axId val="951065423"/>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9464095"/>
        <c:crosses val="autoZero"/>
        <c:auto val="1"/>
        <c:lblAlgn val="ctr"/>
        <c:lblOffset val="100"/>
        <c:noMultiLvlLbl val="0"/>
      </c:catAx>
      <c:valAx>
        <c:axId val="819464095"/>
        <c:scaling>
          <c:orientation val="minMax"/>
          <c:max val="0.65000000000000013"/>
          <c:min val="0.1"/>
        </c:scaling>
        <c:delete val="1"/>
        <c:axPos val="l"/>
        <c:numFmt formatCode="0%" sourceLinked="1"/>
        <c:majorTickMark val="out"/>
        <c:minorTickMark val="none"/>
        <c:tickLblPos val="nextTo"/>
        <c:crossAx val="95106542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896727976900203E-2"/>
          <c:y val="0.14655172413793102"/>
          <c:w val="0.99016436798240315"/>
          <c:h val="0.77951239931215499"/>
        </c:manualLayout>
      </c:layout>
      <c:barChart>
        <c:barDir val="col"/>
        <c:grouping val="clustered"/>
        <c:varyColors val="0"/>
        <c:ser>
          <c:idx val="0"/>
          <c:order val="0"/>
          <c:tx>
            <c:strRef>
              <c:f>Sheet1!$B$1</c:f>
              <c:strCache>
                <c:ptCount val="1"/>
                <c:pt idx="0">
                  <c:v>Favor</c:v>
                </c:pt>
              </c:strCache>
            </c:strRef>
          </c:tx>
          <c:spPr>
            <a:solidFill>
              <a:srgbClr val="FF0000"/>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3-ED61-45F5-8635-BB54B6F2C7A5}"/>
              </c:ext>
            </c:extLst>
          </c:dPt>
          <c:dPt>
            <c:idx val="1"/>
            <c:invertIfNegative val="0"/>
            <c:bubble3D val="0"/>
            <c:spPr>
              <a:solidFill>
                <a:srgbClr val="FF0000">
                  <a:alpha val="80000"/>
                </a:srgbClr>
              </a:solidFill>
              <a:ln>
                <a:noFill/>
              </a:ln>
              <a:effectLst/>
            </c:spPr>
            <c:extLst>
              <c:ext xmlns:c16="http://schemas.microsoft.com/office/drawing/2014/chart" uri="{C3380CC4-5D6E-409C-BE32-E72D297353CC}">
                <c16:uniqueId val="{00000004-ED61-45F5-8635-BB54B6F2C7A5}"/>
              </c:ext>
            </c:extLst>
          </c:dPt>
          <c:dPt>
            <c:idx val="2"/>
            <c:invertIfNegative val="0"/>
            <c:bubble3D val="0"/>
            <c:spPr>
              <a:solidFill>
                <a:srgbClr val="FF0000">
                  <a:alpha val="60000"/>
                </a:srgbClr>
              </a:solidFill>
              <a:ln>
                <a:noFill/>
              </a:ln>
              <a:effectLst/>
            </c:spPr>
            <c:extLst>
              <c:ext xmlns:c16="http://schemas.microsoft.com/office/drawing/2014/chart" uri="{C3380CC4-5D6E-409C-BE32-E72D297353CC}">
                <c16:uniqueId val="{00000005-ED61-45F5-8635-BB54B6F2C7A5}"/>
              </c:ext>
            </c:extLst>
          </c:dPt>
          <c:dPt>
            <c:idx val="3"/>
            <c:invertIfNegative val="0"/>
            <c:bubble3D val="0"/>
            <c:spPr>
              <a:solidFill>
                <a:srgbClr val="FF0000">
                  <a:alpha val="40000"/>
                </a:srgbClr>
              </a:solidFill>
              <a:ln>
                <a:noFill/>
              </a:ln>
              <a:effectLst/>
            </c:spPr>
            <c:extLst>
              <c:ext xmlns:c16="http://schemas.microsoft.com/office/drawing/2014/chart" uri="{C3380CC4-5D6E-409C-BE32-E72D297353CC}">
                <c16:uniqueId val="{00000006-ED61-45F5-8635-BB54B6F2C7A5}"/>
              </c:ext>
            </c:extLst>
          </c:dPt>
          <c:dPt>
            <c:idx val="4"/>
            <c:invertIfNegative val="0"/>
            <c:bubble3D val="0"/>
            <c:spPr>
              <a:solidFill>
                <a:srgbClr val="FF0000">
                  <a:alpha val="20000"/>
                </a:srgbClr>
              </a:solidFill>
              <a:ln>
                <a:noFill/>
              </a:ln>
              <a:effectLst/>
            </c:spPr>
            <c:extLst>
              <c:ext xmlns:c16="http://schemas.microsoft.com/office/drawing/2014/chart" uri="{C3380CC4-5D6E-409C-BE32-E72D297353CC}">
                <c16:uniqueId val="{00000007-ED61-45F5-8635-BB54B6F2C7A5}"/>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One parent HH</c:v>
                </c:pt>
                <c:pt idx="1">
                  <c:v>UE Ben</c:v>
                </c:pt>
                <c:pt idx="2">
                  <c:v>Kids at Home</c:v>
                </c:pt>
                <c:pt idx="3">
                  <c:v>&gt;3per HH</c:v>
                </c:pt>
                <c:pt idx="4">
                  <c:v>Finance stressed</c:v>
                </c:pt>
              </c:strCache>
            </c:strRef>
          </c:cat>
          <c:val>
            <c:numRef>
              <c:f>Sheet1!$B$2:$B$6</c:f>
              <c:numCache>
                <c:formatCode>0%</c:formatCode>
                <c:ptCount val="5"/>
                <c:pt idx="0">
                  <c:v>0.77</c:v>
                </c:pt>
                <c:pt idx="1">
                  <c:v>0.7</c:v>
                </c:pt>
                <c:pt idx="2">
                  <c:v>0.65</c:v>
                </c:pt>
                <c:pt idx="3">
                  <c:v>0.65</c:v>
                </c:pt>
                <c:pt idx="4">
                  <c:v>0.63</c:v>
                </c:pt>
              </c:numCache>
            </c:numRef>
          </c:val>
          <c:extLst>
            <c:ext xmlns:c16="http://schemas.microsoft.com/office/drawing/2014/chart" uri="{C3380CC4-5D6E-409C-BE32-E72D297353CC}">
              <c16:uniqueId val="{00000000-ED61-45F5-8635-BB54B6F2C7A5}"/>
            </c:ext>
          </c:extLst>
        </c:ser>
        <c:dLbls>
          <c:dLblPos val="ctr"/>
          <c:showLegendKey val="0"/>
          <c:showVal val="1"/>
          <c:showCatName val="0"/>
          <c:showSerName val="0"/>
          <c:showPercent val="0"/>
          <c:showBubbleSize val="0"/>
        </c:dLbls>
        <c:gapWidth val="110"/>
        <c:axId val="951065423"/>
        <c:axId val="819464095"/>
      </c:barChart>
      <c:catAx>
        <c:axId val="951065423"/>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9464095"/>
        <c:crosses val="autoZero"/>
        <c:auto val="1"/>
        <c:lblAlgn val="ctr"/>
        <c:lblOffset val="100"/>
        <c:noMultiLvlLbl val="0"/>
      </c:catAx>
      <c:valAx>
        <c:axId val="819464095"/>
        <c:scaling>
          <c:orientation val="minMax"/>
          <c:max val="0.8"/>
          <c:min val="0.1"/>
        </c:scaling>
        <c:delete val="1"/>
        <c:axPos val="l"/>
        <c:numFmt formatCode="0%" sourceLinked="1"/>
        <c:majorTickMark val="out"/>
        <c:minorTickMark val="none"/>
        <c:tickLblPos val="nextTo"/>
        <c:crossAx val="95106542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349262244305E-2"/>
          <c:y val="0"/>
          <c:w val="0.53937766283207533"/>
          <c:h val="1"/>
        </c:manualLayout>
      </c:layout>
      <c:pieChart>
        <c:varyColors val="1"/>
        <c:ser>
          <c:idx val="0"/>
          <c:order val="0"/>
          <c:tx>
            <c:strRef>
              <c:f>Sheet1!$B$1</c:f>
              <c:strCache>
                <c:ptCount val="1"/>
                <c:pt idx="0">
                  <c:v>Sales</c:v>
                </c:pt>
              </c:strCache>
            </c:strRef>
          </c:tx>
          <c:spPr>
            <a:solidFill>
              <a:srgbClr val="FF0000"/>
            </a:solidFill>
            <a:ln>
              <a:noFill/>
            </a:ln>
          </c:spPr>
          <c:dPt>
            <c:idx val="0"/>
            <c:bubble3D val="0"/>
            <c:spPr>
              <a:solidFill>
                <a:srgbClr val="FF0000"/>
              </a:solidFill>
              <a:ln w="19050">
                <a:noFill/>
              </a:ln>
              <a:effectLst/>
            </c:spPr>
            <c:extLst>
              <c:ext xmlns:c16="http://schemas.microsoft.com/office/drawing/2014/chart" uri="{C3380CC4-5D6E-409C-BE32-E72D297353CC}">
                <c16:uniqueId val="{00000001-E498-C14C-83E3-58C0FCE14A4C}"/>
              </c:ext>
            </c:extLst>
          </c:dPt>
          <c:dPt>
            <c:idx val="1"/>
            <c:bubble3D val="0"/>
            <c:spPr>
              <a:solidFill>
                <a:srgbClr val="0070C0"/>
              </a:solidFill>
              <a:ln w="19050">
                <a:noFill/>
              </a:ln>
              <a:effectLst/>
            </c:spPr>
            <c:extLst>
              <c:ext xmlns:c16="http://schemas.microsoft.com/office/drawing/2014/chart" uri="{C3380CC4-5D6E-409C-BE32-E72D297353CC}">
                <c16:uniqueId val="{00000003-E498-C14C-83E3-58C0FCE14A4C}"/>
              </c:ext>
            </c:extLst>
          </c:dPt>
          <c:dPt>
            <c:idx val="2"/>
            <c:bubble3D val="0"/>
            <c:spPr>
              <a:solidFill>
                <a:srgbClr val="FF0000"/>
              </a:solidFill>
              <a:ln w="19050">
                <a:noFill/>
              </a:ln>
              <a:effectLst/>
            </c:spPr>
            <c:extLst>
              <c:ext xmlns:c16="http://schemas.microsoft.com/office/drawing/2014/chart" uri="{C3380CC4-5D6E-409C-BE32-E72D297353CC}">
                <c16:uniqueId val="{00000005-E498-C14C-83E3-58C0FCE14A4C}"/>
              </c:ext>
            </c:extLst>
          </c:dPt>
          <c:dPt>
            <c:idx val="3"/>
            <c:bubble3D val="0"/>
            <c:spPr>
              <a:solidFill>
                <a:srgbClr val="FF0000"/>
              </a:solidFill>
              <a:ln w="19050">
                <a:noFill/>
              </a:ln>
              <a:effectLst/>
            </c:spPr>
            <c:extLst>
              <c:ext xmlns:c16="http://schemas.microsoft.com/office/drawing/2014/chart" uri="{C3380CC4-5D6E-409C-BE32-E72D297353CC}">
                <c16:uniqueId val="{00000007-E498-C14C-83E3-58C0FCE14A4C}"/>
              </c:ext>
            </c:extLst>
          </c:dPt>
          <c:dPt>
            <c:idx val="4"/>
            <c:bubble3D val="0"/>
            <c:spPr>
              <a:solidFill>
                <a:srgbClr val="FF0000"/>
              </a:solidFill>
              <a:ln w="19050">
                <a:noFill/>
              </a:ln>
              <a:effectLst/>
            </c:spPr>
            <c:extLst>
              <c:ext xmlns:c16="http://schemas.microsoft.com/office/drawing/2014/chart" uri="{C3380CC4-5D6E-409C-BE32-E72D297353CC}">
                <c16:uniqueId val="{00000009-E498-C14C-83E3-58C0FCE14A4C}"/>
              </c:ext>
            </c:extLst>
          </c:dPt>
          <c:dPt>
            <c:idx val="5"/>
            <c:bubble3D val="0"/>
            <c:spPr>
              <a:solidFill>
                <a:srgbClr val="FF0000"/>
              </a:solidFill>
              <a:ln w="19050">
                <a:noFill/>
              </a:ln>
              <a:effectLst/>
            </c:spPr>
            <c:extLst>
              <c:ext xmlns:c16="http://schemas.microsoft.com/office/drawing/2014/chart" uri="{C3380CC4-5D6E-409C-BE32-E72D297353CC}">
                <c16:uniqueId val="{0000000B-E498-C14C-83E3-58C0FCE14A4C}"/>
              </c:ext>
            </c:extLst>
          </c:dPt>
          <c:dPt>
            <c:idx val="6"/>
            <c:bubble3D val="0"/>
            <c:spPr>
              <a:solidFill>
                <a:srgbClr val="FF0000"/>
              </a:solidFill>
              <a:ln w="19050">
                <a:noFill/>
              </a:ln>
              <a:effectLst/>
            </c:spPr>
            <c:extLst>
              <c:ext xmlns:c16="http://schemas.microsoft.com/office/drawing/2014/chart" uri="{C3380CC4-5D6E-409C-BE32-E72D297353CC}">
                <c16:uniqueId val="{0000000D-E498-C14C-83E3-58C0FCE14A4C}"/>
              </c:ext>
            </c:extLst>
          </c:dPt>
          <c:dPt>
            <c:idx val="7"/>
            <c:bubble3D val="0"/>
            <c:spPr>
              <a:solidFill>
                <a:srgbClr val="FF0000"/>
              </a:solidFill>
              <a:ln w="19050">
                <a:noFill/>
              </a:ln>
              <a:effectLst/>
            </c:spPr>
            <c:extLst>
              <c:ext xmlns:c16="http://schemas.microsoft.com/office/drawing/2014/chart" uri="{C3380CC4-5D6E-409C-BE32-E72D297353CC}">
                <c16:uniqueId val="{0000000F-E498-C14C-83E3-58C0FCE14A4C}"/>
              </c:ext>
            </c:extLst>
          </c:dPt>
          <c:dLbls>
            <c:dLbl>
              <c:idx val="0"/>
              <c:layout>
                <c:manualLayout>
                  <c:x val="-0.21767031693828212"/>
                  <c:y val="-4.8611393392233124E-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498-C14C-83E3-58C0FCE14A4C}"/>
                </c:ext>
              </c:extLst>
            </c:dLbl>
            <c:dLbl>
              <c:idx val="1"/>
              <c:layout>
                <c:manualLayout>
                  <c:x val="9.8610673179044706E-2"/>
                  <c:y val="-2.4729572357021109E-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498-C14C-83E3-58C0FCE14A4C}"/>
                </c:ext>
              </c:extLst>
            </c:dLbl>
            <c:dLbl>
              <c:idx val="2"/>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5-E498-C14C-83E3-58C0FCE14A4C}"/>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2"/>
                <c:pt idx="0">
                  <c:v>Consider a 10% pay cut</c:v>
                </c:pt>
                <c:pt idx="1">
                  <c:v>Not consider a 10% pay cut</c:v>
                </c:pt>
              </c:strCache>
            </c:strRef>
          </c:cat>
          <c:val>
            <c:numRef>
              <c:f>Sheet1!$B$2:$B$4</c:f>
              <c:numCache>
                <c:formatCode>0%</c:formatCode>
                <c:ptCount val="3"/>
                <c:pt idx="0">
                  <c:v>0.56000000000000005</c:v>
                </c:pt>
                <c:pt idx="1">
                  <c:v>0.44</c:v>
                </c:pt>
              </c:numCache>
            </c:numRef>
          </c:val>
          <c:extLst>
            <c:ext xmlns:c16="http://schemas.microsoft.com/office/drawing/2014/chart" uri="{C3380CC4-5D6E-409C-BE32-E72D297353CC}">
              <c16:uniqueId val="{00000010-E498-C14C-83E3-58C0FCE14A4C}"/>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egendEntry>
        <c:idx val="2"/>
        <c:delete val="1"/>
      </c:legendEntry>
      <c:layout>
        <c:manualLayout>
          <c:xMode val="edge"/>
          <c:yMode val="edge"/>
          <c:x val="0.58410973906150732"/>
          <c:y val="0.37397985930596694"/>
          <c:w val="0.30441738150729103"/>
          <c:h val="0.3223334491326158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931204785698165E-2"/>
          <c:y val="0.1405260235273581"/>
          <c:w val="0.96834446681761188"/>
          <c:h val="0.71972412331267555"/>
        </c:manualLayout>
      </c:layout>
      <c:barChart>
        <c:barDir val="col"/>
        <c:grouping val="stacked"/>
        <c:varyColors val="0"/>
        <c:ser>
          <c:idx val="0"/>
          <c:order val="0"/>
          <c:tx>
            <c:strRef>
              <c:f>Sheet1!$B$1</c:f>
              <c:strCache>
                <c:ptCount val="1"/>
                <c:pt idx="0">
                  <c:v>It's already too late, the economic damage has already been done</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2"/>
                <c:pt idx="0">
                  <c:v>Retired</c:v>
                </c:pt>
                <c:pt idx="1">
                  <c:v>Public sector</c:v>
                </c:pt>
              </c:strCache>
            </c:strRef>
          </c:cat>
          <c:val>
            <c:numRef>
              <c:f>Sheet1!$B$2:$B$9</c:f>
              <c:numCache>
                <c:formatCode>General</c:formatCode>
                <c:ptCount val="8"/>
              </c:numCache>
            </c:numRef>
          </c:val>
          <c:extLst>
            <c:ext xmlns:c16="http://schemas.microsoft.com/office/drawing/2014/chart" uri="{C3380CC4-5D6E-409C-BE32-E72D297353CC}">
              <c16:uniqueId val="{00000000-0489-B24D-9BE4-A3AA3B9194B1}"/>
            </c:ext>
          </c:extLst>
        </c:ser>
        <c:ser>
          <c:idx val="1"/>
          <c:order val="1"/>
          <c:tx>
            <c:strRef>
              <c:f>Sheet1!$C$1</c:f>
              <c:strCache>
                <c:ptCount val="1"/>
                <c:pt idx="0">
                  <c:v>Reopen by June 1, any later and a lot of businesses may not come back</c:v>
                </c:pt>
              </c:strCache>
            </c:strRef>
          </c:tx>
          <c:spPr>
            <a:solidFill>
              <a:srgbClr val="FF0000">
                <a:alpha val="40392"/>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2"/>
                <c:pt idx="0">
                  <c:v>Retired</c:v>
                </c:pt>
                <c:pt idx="1">
                  <c:v>Public sector</c:v>
                </c:pt>
              </c:strCache>
            </c:strRef>
          </c:cat>
          <c:val>
            <c:numRef>
              <c:f>Sheet1!$C$2:$C$9</c:f>
              <c:numCache>
                <c:formatCode>General</c:formatCode>
                <c:ptCount val="8"/>
              </c:numCache>
            </c:numRef>
          </c:val>
          <c:extLst>
            <c:ext xmlns:c16="http://schemas.microsoft.com/office/drawing/2014/chart" uri="{C3380CC4-5D6E-409C-BE32-E72D297353CC}">
              <c16:uniqueId val="{00000001-0489-B24D-9BE4-A3AA3B9194B1}"/>
            </c:ext>
          </c:extLst>
        </c:ser>
        <c:ser>
          <c:idx val="2"/>
          <c:order val="2"/>
          <c:tx>
            <c:strRef>
              <c:f>Sheet1!$D$1</c:f>
              <c:strCache>
                <c:ptCount val="1"/>
                <c:pt idx="0">
                  <c:v>Reopen when we can, business concerns should not determine when to reopen</c:v>
                </c:pt>
              </c:strCache>
            </c:strRef>
          </c:tx>
          <c:spPr>
            <a:solidFill>
              <a:srgbClr val="0070C0"/>
            </a:solidFill>
            <a:ln>
              <a:noFill/>
            </a:ln>
            <a:effectLst/>
          </c:spPr>
          <c:invertIfNegative val="0"/>
          <c:dPt>
            <c:idx val="0"/>
            <c:invertIfNegative val="0"/>
            <c:bubble3D val="0"/>
            <c:spPr>
              <a:solidFill>
                <a:srgbClr val="0070C0"/>
              </a:solidFill>
              <a:ln>
                <a:solidFill>
                  <a:schemeClr val="accent1"/>
                </a:solidFill>
              </a:ln>
              <a:effectLst/>
            </c:spPr>
            <c:extLst>
              <c:ext xmlns:c16="http://schemas.microsoft.com/office/drawing/2014/chart" uri="{C3380CC4-5D6E-409C-BE32-E72D297353CC}">
                <c16:uniqueId val="{00000000-1204-1F44-808E-C9D40312A72D}"/>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2"/>
                <c:pt idx="0">
                  <c:v>Retired</c:v>
                </c:pt>
                <c:pt idx="1">
                  <c:v>Public sector</c:v>
                </c:pt>
              </c:strCache>
            </c:strRef>
          </c:cat>
          <c:val>
            <c:numRef>
              <c:f>Sheet1!$D$2:$D$9</c:f>
              <c:numCache>
                <c:formatCode>0%</c:formatCode>
                <c:ptCount val="8"/>
                <c:pt idx="0">
                  <c:v>0.52</c:v>
                </c:pt>
                <c:pt idx="1">
                  <c:v>0.43</c:v>
                </c:pt>
              </c:numCache>
            </c:numRef>
          </c:val>
          <c:extLst>
            <c:ext xmlns:c16="http://schemas.microsoft.com/office/drawing/2014/chart" uri="{C3380CC4-5D6E-409C-BE32-E72D297353CC}">
              <c16:uniqueId val="{00000002-0489-B24D-9BE4-A3AA3B9194B1}"/>
            </c:ext>
          </c:extLst>
        </c:ser>
        <c:dLbls>
          <c:dLblPos val="ctr"/>
          <c:showLegendKey val="0"/>
          <c:showVal val="1"/>
          <c:showCatName val="0"/>
          <c:showSerName val="0"/>
          <c:showPercent val="0"/>
          <c:showBubbleSize val="0"/>
        </c:dLbls>
        <c:gapWidth val="20"/>
        <c:overlap val="100"/>
        <c:axId val="1390712319"/>
        <c:axId val="1390814431"/>
      </c:barChart>
      <c:catAx>
        <c:axId val="1390712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390814431"/>
        <c:crosses val="autoZero"/>
        <c:auto val="1"/>
        <c:lblAlgn val="ctr"/>
        <c:lblOffset val="100"/>
        <c:noMultiLvlLbl val="0"/>
      </c:catAx>
      <c:valAx>
        <c:axId val="1390814431"/>
        <c:scaling>
          <c:orientation val="minMax"/>
          <c:max val="1"/>
          <c:min val="0"/>
        </c:scaling>
        <c:delete val="1"/>
        <c:axPos val="l"/>
        <c:numFmt formatCode="General" sourceLinked="1"/>
        <c:majorTickMark val="none"/>
        <c:minorTickMark val="none"/>
        <c:tickLblPos val="nextTo"/>
        <c:crossAx val="1390712319"/>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277845372937E-2"/>
          <c:y val="0.15996108340182311"/>
          <c:w val="0.53937766283207533"/>
          <c:h val="1"/>
        </c:manualLayout>
      </c:layout>
      <c:pieChart>
        <c:varyColors val="1"/>
        <c:ser>
          <c:idx val="0"/>
          <c:order val="0"/>
          <c:tx>
            <c:strRef>
              <c:f>Sheet1!$B$1</c:f>
              <c:strCache>
                <c:ptCount val="1"/>
                <c:pt idx="0">
                  <c:v>Sales</c:v>
                </c:pt>
              </c:strCache>
            </c:strRef>
          </c:tx>
          <c:spPr>
            <a:solidFill>
              <a:srgbClr val="0070C0"/>
            </a:solidFill>
            <a:ln>
              <a:noFill/>
            </a:ln>
          </c:spPr>
          <c:dPt>
            <c:idx val="0"/>
            <c:bubble3D val="0"/>
            <c:spPr>
              <a:solidFill>
                <a:srgbClr val="0070C0"/>
              </a:solidFill>
              <a:ln w="19050">
                <a:noFill/>
              </a:ln>
              <a:effectLst/>
            </c:spPr>
            <c:extLst>
              <c:ext xmlns:c16="http://schemas.microsoft.com/office/drawing/2014/chart" uri="{C3380CC4-5D6E-409C-BE32-E72D297353CC}">
                <c16:uniqueId val="{00000001-B1D8-B547-AB90-641E901889AA}"/>
              </c:ext>
            </c:extLst>
          </c:dPt>
          <c:dPt>
            <c:idx val="1"/>
            <c:bubble3D val="0"/>
            <c:spPr>
              <a:solidFill>
                <a:srgbClr val="FF0000">
                  <a:alpha val="40392"/>
                </a:srgbClr>
              </a:solidFill>
              <a:ln w="19050">
                <a:noFill/>
              </a:ln>
              <a:effectLst/>
            </c:spPr>
            <c:extLst>
              <c:ext xmlns:c16="http://schemas.microsoft.com/office/drawing/2014/chart" uri="{C3380CC4-5D6E-409C-BE32-E72D297353CC}">
                <c16:uniqueId val="{00000003-B1D8-B547-AB90-641E901889AA}"/>
              </c:ext>
            </c:extLst>
          </c:dPt>
          <c:dPt>
            <c:idx val="2"/>
            <c:bubble3D val="0"/>
            <c:spPr>
              <a:solidFill>
                <a:srgbClr val="FF0000"/>
              </a:solidFill>
              <a:ln w="19050">
                <a:noFill/>
              </a:ln>
              <a:effectLst/>
            </c:spPr>
            <c:extLst>
              <c:ext xmlns:c16="http://schemas.microsoft.com/office/drawing/2014/chart" uri="{C3380CC4-5D6E-409C-BE32-E72D297353CC}">
                <c16:uniqueId val="{00000005-B1D8-B547-AB90-641E901889AA}"/>
              </c:ext>
            </c:extLst>
          </c:dPt>
          <c:dPt>
            <c:idx val="3"/>
            <c:bubble3D val="0"/>
            <c:spPr>
              <a:solidFill>
                <a:srgbClr val="0070C0"/>
              </a:solidFill>
              <a:ln w="19050">
                <a:noFill/>
              </a:ln>
              <a:effectLst/>
            </c:spPr>
            <c:extLst>
              <c:ext xmlns:c16="http://schemas.microsoft.com/office/drawing/2014/chart" uri="{C3380CC4-5D6E-409C-BE32-E72D297353CC}">
                <c16:uniqueId val="{00000007-B1D8-B547-AB90-641E901889AA}"/>
              </c:ext>
            </c:extLst>
          </c:dPt>
          <c:dPt>
            <c:idx val="4"/>
            <c:bubble3D val="0"/>
            <c:spPr>
              <a:solidFill>
                <a:srgbClr val="0070C0"/>
              </a:solidFill>
              <a:ln w="19050">
                <a:noFill/>
              </a:ln>
              <a:effectLst/>
            </c:spPr>
            <c:extLst>
              <c:ext xmlns:c16="http://schemas.microsoft.com/office/drawing/2014/chart" uri="{C3380CC4-5D6E-409C-BE32-E72D297353CC}">
                <c16:uniqueId val="{00000009-B1D8-B547-AB90-641E901889AA}"/>
              </c:ext>
            </c:extLst>
          </c:dPt>
          <c:dPt>
            <c:idx val="5"/>
            <c:bubble3D val="0"/>
            <c:spPr>
              <a:solidFill>
                <a:srgbClr val="0070C0"/>
              </a:solidFill>
              <a:ln w="19050">
                <a:noFill/>
              </a:ln>
              <a:effectLst/>
            </c:spPr>
            <c:extLst>
              <c:ext xmlns:c16="http://schemas.microsoft.com/office/drawing/2014/chart" uri="{C3380CC4-5D6E-409C-BE32-E72D297353CC}">
                <c16:uniqueId val="{0000000B-B1D8-B547-AB90-641E901889AA}"/>
              </c:ext>
            </c:extLst>
          </c:dPt>
          <c:dPt>
            <c:idx val="6"/>
            <c:bubble3D val="0"/>
            <c:spPr>
              <a:solidFill>
                <a:srgbClr val="0070C0"/>
              </a:solidFill>
              <a:ln w="19050">
                <a:noFill/>
              </a:ln>
              <a:effectLst/>
            </c:spPr>
            <c:extLst>
              <c:ext xmlns:c16="http://schemas.microsoft.com/office/drawing/2014/chart" uri="{C3380CC4-5D6E-409C-BE32-E72D297353CC}">
                <c16:uniqueId val="{0000000D-B1D8-B547-AB90-641E901889AA}"/>
              </c:ext>
            </c:extLst>
          </c:dPt>
          <c:dPt>
            <c:idx val="7"/>
            <c:bubble3D val="0"/>
            <c:spPr>
              <a:solidFill>
                <a:srgbClr val="0070C0"/>
              </a:solidFill>
              <a:ln w="19050">
                <a:noFill/>
              </a:ln>
              <a:effectLst/>
            </c:spPr>
            <c:extLst>
              <c:ext xmlns:c16="http://schemas.microsoft.com/office/drawing/2014/chart" uri="{C3380CC4-5D6E-409C-BE32-E72D297353CC}">
                <c16:uniqueId val="{0000000F-B1D8-B547-AB90-641E901889AA}"/>
              </c:ext>
            </c:extLst>
          </c:dPt>
          <c:dLbls>
            <c:dLbl>
              <c:idx val="0"/>
              <c:layout>
                <c:manualLayout>
                  <c:x val="0.11745669380229043"/>
                  <c:y val="-0.12027922471229571"/>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1D8-B547-AB90-641E901889AA}"/>
                </c:ext>
              </c:extLst>
            </c:dLbl>
            <c:dLbl>
              <c:idx val="1"/>
              <c:layout>
                <c:manualLayout>
                  <c:x val="-8.2958075670341885E-2"/>
                  <c:y val="0.1994200484554815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1D8-B547-AB90-641E901889AA}"/>
                </c:ext>
              </c:extLst>
            </c:dLbl>
            <c:dLbl>
              <c:idx val="2"/>
              <c:layout>
                <c:manualLayout>
                  <c:x val="-0.14211415359013918"/>
                  <c:y val="-0.12279588128407026"/>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1D8-B547-AB90-641E901889AA}"/>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Reopen when can</c:v>
                </c:pt>
                <c:pt idx="1">
                  <c:v>Reopen June 1</c:v>
                </c:pt>
                <c:pt idx="2">
                  <c:v>Too late</c:v>
                </c:pt>
              </c:strCache>
            </c:strRef>
          </c:cat>
          <c:val>
            <c:numRef>
              <c:f>Sheet1!$B$2:$B$4</c:f>
              <c:numCache>
                <c:formatCode>0%</c:formatCode>
                <c:ptCount val="3"/>
                <c:pt idx="0">
                  <c:v>0.37</c:v>
                </c:pt>
                <c:pt idx="1">
                  <c:v>0.32</c:v>
                </c:pt>
                <c:pt idx="2">
                  <c:v>0.3</c:v>
                </c:pt>
              </c:numCache>
            </c:numRef>
          </c:val>
          <c:extLst>
            <c:ext xmlns:c16="http://schemas.microsoft.com/office/drawing/2014/chart" uri="{C3380CC4-5D6E-409C-BE32-E72D297353CC}">
              <c16:uniqueId val="{00000010-B1D8-B547-AB90-641E901889AA}"/>
            </c:ext>
          </c:extLst>
        </c:ser>
        <c:dLbls>
          <c:dLblPos val="bestFit"/>
          <c:showLegendKey val="0"/>
          <c:showVal val="1"/>
          <c:showCatName val="0"/>
          <c:showSerName val="0"/>
          <c:showPercent val="0"/>
          <c:showBubbleSize val="0"/>
          <c:showLeaderLines val="1"/>
        </c:dLbls>
        <c:firstSliceAng val="18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625566962160606"/>
          <c:y val="0.15466452562987582"/>
          <c:w val="0.47941951255993759"/>
          <c:h val="0.71126506863741801"/>
        </c:manualLayout>
      </c:layout>
      <c:barChart>
        <c:barDir val="col"/>
        <c:grouping val="stacked"/>
        <c:varyColors val="0"/>
        <c:ser>
          <c:idx val="0"/>
          <c:order val="0"/>
          <c:tx>
            <c:strRef>
              <c:f>Sheet1!$B$1</c:f>
              <c:strCache>
                <c:ptCount val="1"/>
                <c:pt idx="0">
                  <c:v>It's already too late, the economic damage has already been done</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Part time</c:v>
                </c:pt>
                <c:pt idx="1">
                  <c:v>Private sector</c:v>
                </c:pt>
                <c:pt idx="2">
                  <c:v>Kids at home</c:v>
                </c:pt>
                <c:pt idx="3">
                  <c:v>&lt;35</c:v>
                </c:pt>
                <c:pt idx="4">
                  <c:v>Fulltime</c:v>
                </c:pt>
              </c:strCache>
            </c:strRef>
          </c:cat>
          <c:val>
            <c:numRef>
              <c:f>Sheet1!$B$2:$B$6</c:f>
              <c:numCache>
                <c:formatCode>0%</c:formatCode>
                <c:ptCount val="5"/>
                <c:pt idx="0">
                  <c:v>0.28999999999999998</c:v>
                </c:pt>
                <c:pt idx="1">
                  <c:v>0.39</c:v>
                </c:pt>
                <c:pt idx="2">
                  <c:v>0.41</c:v>
                </c:pt>
                <c:pt idx="3">
                  <c:v>0.38</c:v>
                </c:pt>
                <c:pt idx="4">
                  <c:v>0.38</c:v>
                </c:pt>
              </c:numCache>
            </c:numRef>
          </c:val>
          <c:extLst>
            <c:ext xmlns:c16="http://schemas.microsoft.com/office/drawing/2014/chart" uri="{C3380CC4-5D6E-409C-BE32-E72D297353CC}">
              <c16:uniqueId val="{00000000-0489-B24D-9BE4-A3AA3B9194B1}"/>
            </c:ext>
          </c:extLst>
        </c:ser>
        <c:ser>
          <c:idx val="1"/>
          <c:order val="1"/>
          <c:tx>
            <c:strRef>
              <c:f>Sheet1!$C$1</c:f>
              <c:strCache>
                <c:ptCount val="1"/>
                <c:pt idx="0">
                  <c:v>Reopen by June 1, any later and a lot of businesses may not come back</c:v>
                </c:pt>
              </c:strCache>
            </c:strRef>
          </c:tx>
          <c:spPr>
            <a:solidFill>
              <a:srgbClr val="FF0000">
                <a:alpha val="40392"/>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Part time</c:v>
                </c:pt>
                <c:pt idx="1">
                  <c:v>Private sector</c:v>
                </c:pt>
                <c:pt idx="2">
                  <c:v>Kids at home</c:v>
                </c:pt>
                <c:pt idx="3">
                  <c:v>&lt;35</c:v>
                </c:pt>
                <c:pt idx="4">
                  <c:v>Fulltime</c:v>
                </c:pt>
              </c:strCache>
            </c:strRef>
          </c:cat>
          <c:val>
            <c:numRef>
              <c:f>Sheet1!$C$2:$C$6</c:f>
              <c:numCache>
                <c:formatCode>0%</c:formatCode>
                <c:ptCount val="5"/>
                <c:pt idx="0">
                  <c:v>0.46</c:v>
                </c:pt>
                <c:pt idx="1">
                  <c:v>0.34</c:v>
                </c:pt>
                <c:pt idx="2">
                  <c:v>0.31</c:v>
                </c:pt>
                <c:pt idx="3">
                  <c:v>0.34</c:v>
                </c:pt>
                <c:pt idx="4">
                  <c:v>0.3</c:v>
                </c:pt>
              </c:numCache>
            </c:numRef>
          </c:val>
          <c:extLst>
            <c:ext xmlns:c16="http://schemas.microsoft.com/office/drawing/2014/chart" uri="{C3380CC4-5D6E-409C-BE32-E72D297353CC}">
              <c16:uniqueId val="{00000001-0489-B24D-9BE4-A3AA3B9194B1}"/>
            </c:ext>
          </c:extLst>
        </c:ser>
        <c:ser>
          <c:idx val="2"/>
          <c:order val="2"/>
          <c:tx>
            <c:strRef>
              <c:f>Sheet1!$D$1</c:f>
              <c:strCache>
                <c:ptCount val="1"/>
                <c:pt idx="0">
                  <c:v>Reopen when we can, business concerns should not determine when to reopen</c:v>
                </c:pt>
              </c:strCache>
            </c:strRef>
          </c:tx>
          <c:spPr>
            <a:solidFill>
              <a:srgbClr val="0070C0"/>
            </a:solidFill>
            <a:ln>
              <a:noFill/>
            </a:ln>
            <a:effectLst/>
          </c:spPr>
          <c:invertIfNegative val="0"/>
          <c:dPt>
            <c:idx val="0"/>
            <c:invertIfNegative val="0"/>
            <c:bubble3D val="0"/>
            <c:spPr>
              <a:solidFill>
                <a:srgbClr val="0070C0"/>
              </a:solidFill>
              <a:ln>
                <a:solidFill>
                  <a:schemeClr val="accent1"/>
                </a:solidFill>
              </a:ln>
              <a:effectLst/>
            </c:spPr>
            <c:extLst>
              <c:ext xmlns:c16="http://schemas.microsoft.com/office/drawing/2014/chart" uri="{C3380CC4-5D6E-409C-BE32-E72D297353CC}">
                <c16:uniqueId val="{00000000-1204-1F44-808E-C9D40312A72D}"/>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Part time</c:v>
                </c:pt>
                <c:pt idx="1">
                  <c:v>Private sector</c:v>
                </c:pt>
                <c:pt idx="2">
                  <c:v>Kids at home</c:v>
                </c:pt>
                <c:pt idx="3">
                  <c:v>&lt;35</c:v>
                </c:pt>
                <c:pt idx="4">
                  <c:v>Fulltime</c:v>
                </c:pt>
              </c:strCache>
            </c:strRef>
          </c:cat>
          <c:val>
            <c:numRef>
              <c:f>Sheet1!$D$2:$D$6</c:f>
              <c:numCache>
                <c:formatCode>General</c:formatCode>
                <c:ptCount val="5"/>
              </c:numCache>
            </c:numRef>
          </c:val>
          <c:extLst>
            <c:ext xmlns:c16="http://schemas.microsoft.com/office/drawing/2014/chart" uri="{C3380CC4-5D6E-409C-BE32-E72D297353CC}">
              <c16:uniqueId val="{00000002-0489-B24D-9BE4-A3AA3B9194B1}"/>
            </c:ext>
          </c:extLst>
        </c:ser>
        <c:dLbls>
          <c:dLblPos val="ctr"/>
          <c:showLegendKey val="0"/>
          <c:showVal val="1"/>
          <c:showCatName val="0"/>
          <c:showSerName val="0"/>
          <c:showPercent val="0"/>
          <c:showBubbleSize val="0"/>
        </c:dLbls>
        <c:gapWidth val="30"/>
        <c:overlap val="100"/>
        <c:axId val="1390712319"/>
        <c:axId val="1390814431"/>
      </c:barChart>
      <c:catAx>
        <c:axId val="1390712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90814431"/>
        <c:crosses val="autoZero"/>
        <c:auto val="1"/>
        <c:lblAlgn val="ctr"/>
        <c:lblOffset val="100"/>
        <c:noMultiLvlLbl val="0"/>
      </c:catAx>
      <c:valAx>
        <c:axId val="1390814431"/>
        <c:scaling>
          <c:orientation val="minMax"/>
          <c:max val="1"/>
          <c:min val="0"/>
        </c:scaling>
        <c:delete val="1"/>
        <c:axPos val="l"/>
        <c:numFmt formatCode="0%" sourceLinked="1"/>
        <c:majorTickMark val="none"/>
        <c:minorTickMark val="none"/>
        <c:tickLblPos val="nextTo"/>
        <c:crossAx val="1390712319"/>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349262244305E-2"/>
          <c:y val="0"/>
          <c:w val="0.53937766283207533"/>
          <c:h val="1"/>
        </c:manualLayout>
      </c:layout>
      <c:pieChart>
        <c:varyColors val="1"/>
        <c:ser>
          <c:idx val="0"/>
          <c:order val="0"/>
          <c:tx>
            <c:strRef>
              <c:f>Sheet1!$B$1</c:f>
              <c:strCache>
                <c:ptCount val="1"/>
                <c:pt idx="0">
                  <c:v>Sales</c:v>
                </c:pt>
              </c:strCache>
            </c:strRef>
          </c:tx>
          <c:spPr>
            <a:solidFill>
              <a:srgbClr val="FF0000"/>
            </a:solidFill>
            <a:ln>
              <a:noFill/>
            </a:ln>
          </c:spPr>
          <c:dPt>
            <c:idx val="0"/>
            <c:bubble3D val="0"/>
            <c:spPr>
              <a:solidFill>
                <a:srgbClr val="0070C0"/>
              </a:solidFill>
              <a:ln w="19050">
                <a:noFill/>
              </a:ln>
              <a:effectLst/>
            </c:spPr>
            <c:extLst>
              <c:ext xmlns:c16="http://schemas.microsoft.com/office/drawing/2014/chart" uri="{C3380CC4-5D6E-409C-BE32-E72D297353CC}">
                <c16:uniqueId val="{00000001-309A-E748-BEF5-84D4B82ED92C}"/>
              </c:ext>
            </c:extLst>
          </c:dPt>
          <c:dPt>
            <c:idx val="1"/>
            <c:bubble3D val="0"/>
            <c:spPr>
              <a:solidFill>
                <a:srgbClr val="FF0000">
                  <a:alpha val="50196"/>
                </a:srgbClr>
              </a:solidFill>
              <a:ln w="19050">
                <a:noFill/>
              </a:ln>
              <a:effectLst/>
            </c:spPr>
            <c:extLst>
              <c:ext xmlns:c16="http://schemas.microsoft.com/office/drawing/2014/chart" uri="{C3380CC4-5D6E-409C-BE32-E72D297353CC}">
                <c16:uniqueId val="{00000003-309A-E748-BEF5-84D4B82ED92C}"/>
              </c:ext>
            </c:extLst>
          </c:dPt>
          <c:dPt>
            <c:idx val="2"/>
            <c:bubble3D val="0"/>
            <c:spPr>
              <a:solidFill>
                <a:srgbClr val="FF0000"/>
              </a:solidFill>
              <a:ln w="19050">
                <a:noFill/>
              </a:ln>
              <a:effectLst/>
            </c:spPr>
            <c:extLst>
              <c:ext xmlns:c16="http://schemas.microsoft.com/office/drawing/2014/chart" uri="{C3380CC4-5D6E-409C-BE32-E72D297353CC}">
                <c16:uniqueId val="{00000005-309A-E748-BEF5-84D4B82ED92C}"/>
              </c:ext>
            </c:extLst>
          </c:dPt>
          <c:dPt>
            <c:idx val="3"/>
            <c:bubble3D val="0"/>
            <c:spPr>
              <a:solidFill>
                <a:srgbClr val="FF0000"/>
              </a:solidFill>
              <a:ln w="19050">
                <a:noFill/>
              </a:ln>
              <a:effectLst/>
            </c:spPr>
            <c:extLst>
              <c:ext xmlns:c16="http://schemas.microsoft.com/office/drawing/2014/chart" uri="{C3380CC4-5D6E-409C-BE32-E72D297353CC}">
                <c16:uniqueId val="{00000007-309A-E748-BEF5-84D4B82ED92C}"/>
              </c:ext>
            </c:extLst>
          </c:dPt>
          <c:dPt>
            <c:idx val="4"/>
            <c:bubble3D val="0"/>
            <c:spPr>
              <a:solidFill>
                <a:srgbClr val="FF0000"/>
              </a:solidFill>
              <a:ln w="19050">
                <a:noFill/>
              </a:ln>
              <a:effectLst/>
            </c:spPr>
            <c:extLst>
              <c:ext xmlns:c16="http://schemas.microsoft.com/office/drawing/2014/chart" uri="{C3380CC4-5D6E-409C-BE32-E72D297353CC}">
                <c16:uniqueId val="{00000009-309A-E748-BEF5-84D4B82ED92C}"/>
              </c:ext>
            </c:extLst>
          </c:dPt>
          <c:dPt>
            <c:idx val="5"/>
            <c:bubble3D val="0"/>
            <c:spPr>
              <a:solidFill>
                <a:srgbClr val="FF0000"/>
              </a:solidFill>
              <a:ln w="19050">
                <a:noFill/>
              </a:ln>
              <a:effectLst/>
            </c:spPr>
            <c:extLst>
              <c:ext xmlns:c16="http://schemas.microsoft.com/office/drawing/2014/chart" uri="{C3380CC4-5D6E-409C-BE32-E72D297353CC}">
                <c16:uniqueId val="{0000000B-309A-E748-BEF5-84D4B82ED92C}"/>
              </c:ext>
            </c:extLst>
          </c:dPt>
          <c:dPt>
            <c:idx val="6"/>
            <c:bubble3D val="0"/>
            <c:spPr>
              <a:solidFill>
                <a:srgbClr val="FF0000"/>
              </a:solidFill>
              <a:ln w="19050">
                <a:noFill/>
              </a:ln>
              <a:effectLst/>
            </c:spPr>
            <c:extLst>
              <c:ext xmlns:c16="http://schemas.microsoft.com/office/drawing/2014/chart" uri="{C3380CC4-5D6E-409C-BE32-E72D297353CC}">
                <c16:uniqueId val="{0000000D-309A-E748-BEF5-84D4B82ED92C}"/>
              </c:ext>
            </c:extLst>
          </c:dPt>
          <c:dPt>
            <c:idx val="7"/>
            <c:bubble3D val="0"/>
            <c:spPr>
              <a:solidFill>
                <a:srgbClr val="FF0000"/>
              </a:solidFill>
              <a:ln w="19050">
                <a:noFill/>
              </a:ln>
              <a:effectLst/>
            </c:spPr>
            <c:extLst>
              <c:ext xmlns:c16="http://schemas.microsoft.com/office/drawing/2014/chart" uri="{C3380CC4-5D6E-409C-BE32-E72D297353CC}">
                <c16:uniqueId val="{0000000F-309A-E748-BEF5-84D4B82ED92C}"/>
              </c:ext>
            </c:extLst>
          </c:dPt>
          <c:dLbls>
            <c:dLbl>
              <c:idx val="0"/>
              <c:layout>
                <c:manualLayout>
                  <c:x val="0.12114481432063721"/>
                  <c:y val="-0.19226996623067497"/>
                </c:manualLayout>
              </c:layout>
              <c:spPr>
                <a:noFill/>
                <a:ln>
                  <a:noFill/>
                </a:ln>
                <a:effectLst/>
              </c:spPr>
              <c:txPr>
                <a:bodyPr rot="0" spcFirstLastPara="1" vertOverflow="ellipsis" vert="horz" wrap="square" lIns="38100" tIns="19050" rIns="38100" bIns="19050" anchor="ctr" anchorCtr="1">
                  <a:spAutoFit/>
                </a:bodyPr>
                <a:lstStyle/>
                <a:p>
                  <a:pPr>
                    <a:defRPr lang="en-US" sz="20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09A-E748-BEF5-84D4B82ED92C}"/>
                </c:ext>
              </c:extLst>
            </c:dLbl>
            <c:dLbl>
              <c:idx val="1"/>
              <c:layout>
                <c:manualLayout>
                  <c:x val="0.10582583868624376"/>
                  <c:y val="0.15540299391262621"/>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09A-E748-BEF5-84D4B82ED92C}"/>
                </c:ext>
              </c:extLst>
            </c:dLbl>
            <c:dLbl>
              <c:idx val="2"/>
              <c:layout>
                <c:manualLayout>
                  <c:x val="-0.15397979906702539"/>
                  <c:y val="-4.4358185513048903E-2"/>
                </c:manualLayout>
              </c:layout>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09A-E748-BEF5-84D4B82ED92C}"/>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Return</c:v>
                </c:pt>
                <c:pt idx="1">
                  <c:v>Update</c:v>
                </c:pt>
                <c:pt idx="2">
                  <c:v>Big Holes</c:v>
                </c:pt>
              </c:strCache>
            </c:strRef>
          </c:cat>
          <c:val>
            <c:numRef>
              <c:f>Sheet1!$B$2:$B$4</c:f>
              <c:numCache>
                <c:formatCode>0%</c:formatCode>
                <c:ptCount val="3"/>
                <c:pt idx="0">
                  <c:v>0.24</c:v>
                </c:pt>
                <c:pt idx="1">
                  <c:v>0.3</c:v>
                </c:pt>
                <c:pt idx="2">
                  <c:v>0.46</c:v>
                </c:pt>
              </c:numCache>
            </c:numRef>
          </c:val>
          <c:extLst>
            <c:ext xmlns:c16="http://schemas.microsoft.com/office/drawing/2014/chart" uri="{C3380CC4-5D6E-409C-BE32-E72D297353CC}">
              <c16:uniqueId val="{00000010-309A-E748-BEF5-84D4B82ED92C}"/>
            </c:ext>
          </c:extLst>
        </c:ser>
        <c:dLbls>
          <c:dLblPos val="bestFit"/>
          <c:showLegendKey val="0"/>
          <c:showVal val="1"/>
          <c:showCatName val="0"/>
          <c:showSerName val="0"/>
          <c:showPercent val="0"/>
          <c:showBubbleSize val="0"/>
          <c:showLeaderLines val="1"/>
        </c:dLbls>
        <c:firstSliceAng val="180"/>
      </c:pieChart>
      <c:spPr>
        <a:noFill/>
        <a:ln>
          <a:noFill/>
        </a:ln>
        <a:effectLst/>
      </c:spPr>
    </c:plotArea>
    <c:legend>
      <c:legendPos val="r"/>
      <c:layout>
        <c:manualLayout>
          <c:xMode val="edge"/>
          <c:yMode val="edge"/>
          <c:x val="0.56390517384165528"/>
          <c:y val="0.43613568455164892"/>
          <c:w val="0.26290878586095212"/>
          <c:h val="0.40163158163061741"/>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575110944525904E-3"/>
          <c:y val="7.9815650573707569E-2"/>
          <c:w val="0.99016436798240315"/>
          <c:h val="0.77951239931215499"/>
        </c:manualLayout>
      </c:layout>
      <c:barChart>
        <c:barDir val="col"/>
        <c:grouping val="clustered"/>
        <c:varyColors val="0"/>
        <c:ser>
          <c:idx val="0"/>
          <c:order val="0"/>
          <c:tx>
            <c:strRef>
              <c:f>Sheet1!$B$1</c:f>
              <c:strCache>
                <c:ptCount val="1"/>
                <c:pt idx="0">
                  <c:v>Favor</c:v>
                </c:pt>
              </c:strCache>
            </c:strRef>
          </c:tx>
          <c:spPr>
            <a:solidFill>
              <a:srgbClr val="FF0000"/>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3502-0C4C-8EC5-AC12FF3C0266}"/>
              </c:ext>
            </c:extLst>
          </c:dPt>
          <c:dPt>
            <c:idx val="1"/>
            <c:invertIfNegative val="0"/>
            <c:bubble3D val="0"/>
            <c:spPr>
              <a:solidFill>
                <a:srgbClr val="FF0000"/>
              </a:solidFill>
              <a:ln>
                <a:noFill/>
              </a:ln>
              <a:effectLst/>
            </c:spPr>
            <c:extLst>
              <c:ext xmlns:c16="http://schemas.microsoft.com/office/drawing/2014/chart" uri="{C3380CC4-5D6E-409C-BE32-E72D297353CC}">
                <c16:uniqueId val="{00000003-3502-0C4C-8EC5-AC12FF3C0266}"/>
              </c:ext>
            </c:extLst>
          </c:dPt>
          <c:dPt>
            <c:idx val="2"/>
            <c:invertIfNegative val="0"/>
            <c:bubble3D val="0"/>
            <c:spPr>
              <a:solidFill>
                <a:srgbClr val="FF0000"/>
              </a:solidFill>
              <a:ln>
                <a:noFill/>
              </a:ln>
              <a:effectLst/>
            </c:spPr>
            <c:extLst>
              <c:ext xmlns:c16="http://schemas.microsoft.com/office/drawing/2014/chart" uri="{C3380CC4-5D6E-409C-BE32-E72D297353CC}">
                <c16:uniqueId val="{00000005-3502-0C4C-8EC5-AC12FF3C0266}"/>
              </c:ext>
            </c:extLst>
          </c:dPt>
          <c:dPt>
            <c:idx val="3"/>
            <c:invertIfNegative val="0"/>
            <c:bubble3D val="0"/>
            <c:spPr>
              <a:solidFill>
                <a:srgbClr val="FF0000"/>
              </a:solidFill>
              <a:ln>
                <a:noFill/>
              </a:ln>
              <a:effectLst/>
            </c:spPr>
            <c:extLst>
              <c:ext xmlns:c16="http://schemas.microsoft.com/office/drawing/2014/chart" uri="{C3380CC4-5D6E-409C-BE32-E72D297353CC}">
                <c16:uniqueId val="{00000007-3502-0C4C-8EC5-AC12FF3C0266}"/>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AAs</c:v>
                </c:pt>
                <c:pt idx="1">
                  <c:v>Workplace closed</c:v>
                </c:pt>
                <c:pt idx="2">
                  <c:v>One parent HH</c:v>
                </c:pt>
                <c:pt idx="3">
                  <c:v>&lt;35</c:v>
                </c:pt>
              </c:strCache>
            </c:strRef>
          </c:cat>
          <c:val>
            <c:numRef>
              <c:f>Sheet1!$B$2:$B$5</c:f>
              <c:numCache>
                <c:formatCode>0%</c:formatCode>
                <c:ptCount val="4"/>
                <c:pt idx="0">
                  <c:v>0.59</c:v>
                </c:pt>
                <c:pt idx="1">
                  <c:v>0.53</c:v>
                </c:pt>
                <c:pt idx="2">
                  <c:v>0.51</c:v>
                </c:pt>
                <c:pt idx="3">
                  <c:v>0.51</c:v>
                </c:pt>
              </c:numCache>
            </c:numRef>
          </c:val>
          <c:extLst>
            <c:ext xmlns:c16="http://schemas.microsoft.com/office/drawing/2014/chart" uri="{C3380CC4-5D6E-409C-BE32-E72D297353CC}">
              <c16:uniqueId val="{0000000A-3502-0C4C-8EC5-AC12FF3C0266}"/>
            </c:ext>
          </c:extLst>
        </c:ser>
        <c:dLbls>
          <c:dLblPos val="ctr"/>
          <c:showLegendKey val="0"/>
          <c:showVal val="1"/>
          <c:showCatName val="0"/>
          <c:showSerName val="0"/>
          <c:showPercent val="0"/>
          <c:showBubbleSize val="0"/>
        </c:dLbls>
        <c:gapWidth val="110"/>
        <c:axId val="951065423"/>
        <c:axId val="819464095"/>
      </c:barChart>
      <c:catAx>
        <c:axId val="951065423"/>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9464095"/>
        <c:crosses val="autoZero"/>
        <c:auto val="1"/>
        <c:lblAlgn val="ctr"/>
        <c:lblOffset val="100"/>
        <c:noMultiLvlLbl val="0"/>
      </c:catAx>
      <c:valAx>
        <c:axId val="819464095"/>
        <c:scaling>
          <c:orientation val="minMax"/>
          <c:max val="0.70000000000000007"/>
          <c:min val="0.1"/>
        </c:scaling>
        <c:delete val="1"/>
        <c:axPos val="l"/>
        <c:numFmt formatCode="0%" sourceLinked="1"/>
        <c:majorTickMark val="out"/>
        <c:minorTickMark val="none"/>
        <c:tickLblPos val="nextTo"/>
        <c:crossAx val="95106542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896727976900203E-2"/>
          <c:y val="0.14655172413793102"/>
          <c:w val="0.99016436798240315"/>
          <c:h val="0.77951239931215499"/>
        </c:manualLayout>
      </c:layout>
      <c:barChart>
        <c:barDir val="col"/>
        <c:grouping val="clustered"/>
        <c:varyColors val="0"/>
        <c:ser>
          <c:idx val="0"/>
          <c:order val="0"/>
          <c:tx>
            <c:strRef>
              <c:f>Sheet1!$B$1</c:f>
              <c:strCache>
                <c:ptCount val="1"/>
                <c:pt idx="0">
                  <c:v>Favor</c:v>
                </c:pt>
              </c:strCache>
            </c:strRef>
          </c:tx>
          <c:spPr>
            <a:solidFill>
              <a:srgbClr val="7030A0"/>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455A-CF48-9D35-EBF7D429D1B0}"/>
              </c:ext>
            </c:extLst>
          </c:dPt>
          <c:dPt>
            <c:idx val="1"/>
            <c:invertIfNegative val="0"/>
            <c:bubble3D val="0"/>
            <c:spPr>
              <a:solidFill>
                <a:srgbClr val="FF0000"/>
              </a:solidFill>
              <a:ln>
                <a:noFill/>
              </a:ln>
              <a:effectLst/>
            </c:spPr>
            <c:extLst>
              <c:ext xmlns:c16="http://schemas.microsoft.com/office/drawing/2014/chart" uri="{C3380CC4-5D6E-409C-BE32-E72D297353CC}">
                <c16:uniqueId val="{00000003-455A-CF48-9D35-EBF7D429D1B0}"/>
              </c:ext>
            </c:extLst>
          </c:dPt>
          <c:dPt>
            <c:idx val="2"/>
            <c:invertIfNegative val="0"/>
            <c:bubble3D val="0"/>
            <c:spPr>
              <a:solidFill>
                <a:srgbClr val="FF0000"/>
              </a:solidFill>
              <a:ln>
                <a:noFill/>
              </a:ln>
              <a:effectLst/>
            </c:spPr>
            <c:extLst>
              <c:ext xmlns:c16="http://schemas.microsoft.com/office/drawing/2014/chart" uri="{C3380CC4-5D6E-409C-BE32-E72D297353CC}">
                <c16:uniqueId val="{00000005-455A-CF48-9D35-EBF7D429D1B0}"/>
              </c:ext>
            </c:extLst>
          </c:dPt>
          <c:dPt>
            <c:idx val="3"/>
            <c:invertIfNegative val="0"/>
            <c:bubble3D val="0"/>
            <c:spPr>
              <a:solidFill>
                <a:srgbClr val="FF0000"/>
              </a:solidFill>
              <a:ln>
                <a:noFill/>
              </a:ln>
              <a:effectLst/>
            </c:spPr>
            <c:extLst>
              <c:ext xmlns:c16="http://schemas.microsoft.com/office/drawing/2014/chart" uri="{C3380CC4-5D6E-409C-BE32-E72D297353CC}">
                <c16:uniqueId val="{00000007-455A-CF48-9D35-EBF7D429D1B0}"/>
              </c:ext>
            </c:extLst>
          </c:dPt>
          <c:dPt>
            <c:idx val="4"/>
            <c:invertIfNegative val="0"/>
            <c:bubble3D val="0"/>
            <c:spPr>
              <a:solidFill>
                <a:srgbClr val="FF0000"/>
              </a:solidFill>
              <a:ln>
                <a:noFill/>
              </a:ln>
              <a:effectLst/>
            </c:spPr>
            <c:extLst>
              <c:ext xmlns:c16="http://schemas.microsoft.com/office/drawing/2014/chart" uri="{C3380CC4-5D6E-409C-BE32-E72D297353CC}">
                <c16:uniqueId val="{00000009-455A-CF48-9D35-EBF7D429D1B0}"/>
              </c:ext>
            </c:extLst>
          </c:dPt>
          <c:dPt>
            <c:idx val="5"/>
            <c:invertIfNegative val="0"/>
            <c:bubble3D val="0"/>
            <c:spPr>
              <a:solidFill>
                <a:srgbClr val="FF0000"/>
              </a:solidFill>
              <a:ln>
                <a:noFill/>
              </a:ln>
              <a:effectLst/>
            </c:spPr>
            <c:extLst>
              <c:ext xmlns:c16="http://schemas.microsoft.com/office/drawing/2014/chart" uri="{C3380CC4-5D6E-409C-BE32-E72D297353CC}">
                <c16:uniqueId val="{0000000B-0B08-4089-BFCD-B828CF645A9B}"/>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One parent HH</c:v>
                </c:pt>
                <c:pt idx="1">
                  <c:v>Hispanic</c:v>
                </c:pt>
                <c:pt idx="2">
                  <c:v>Part time</c:v>
                </c:pt>
                <c:pt idx="3">
                  <c:v>&gt;45</c:v>
                </c:pt>
                <c:pt idx="4">
                  <c:v>AAs</c:v>
                </c:pt>
                <c:pt idx="5">
                  <c:v>White</c:v>
                </c:pt>
              </c:strCache>
            </c:strRef>
          </c:cat>
          <c:val>
            <c:numRef>
              <c:f>Sheet1!$B$2:$B$7</c:f>
              <c:numCache>
                <c:formatCode>0%</c:formatCode>
                <c:ptCount val="6"/>
                <c:pt idx="0">
                  <c:v>0.51</c:v>
                </c:pt>
                <c:pt idx="1">
                  <c:v>0.51</c:v>
                </c:pt>
                <c:pt idx="2">
                  <c:v>0.41</c:v>
                </c:pt>
                <c:pt idx="3">
                  <c:v>0.37</c:v>
                </c:pt>
                <c:pt idx="4">
                  <c:v>0.33</c:v>
                </c:pt>
                <c:pt idx="5">
                  <c:v>0.25</c:v>
                </c:pt>
              </c:numCache>
            </c:numRef>
          </c:val>
          <c:extLst>
            <c:ext xmlns:c16="http://schemas.microsoft.com/office/drawing/2014/chart" uri="{C3380CC4-5D6E-409C-BE32-E72D297353CC}">
              <c16:uniqueId val="{0000000A-455A-CF48-9D35-EBF7D429D1B0}"/>
            </c:ext>
          </c:extLst>
        </c:ser>
        <c:dLbls>
          <c:dLblPos val="ctr"/>
          <c:showLegendKey val="0"/>
          <c:showVal val="1"/>
          <c:showCatName val="0"/>
          <c:showSerName val="0"/>
          <c:showPercent val="0"/>
          <c:showBubbleSize val="0"/>
        </c:dLbls>
        <c:gapWidth val="56"/>
        <c:axId val="951065423"/>
        <c:axId val="819464095"/>
      </c:barChart>
      <c:catAx>
        <c:axId val="951065423"/>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9464095"/>
        <c:crosses val="autoZero"/>
        <c:auto val="1"/>
        <c:lblAlgn val="ctr"/>
        <c:lblOffset val="100"/>
        <c:noMultiLvlLbl val="0"/>
      </c:catAx>
      <c:valAx>
        <c:axId val="819464095"/>
        <c:scaling>
          <c:orientation val="minMax"/>
          <c:max val="0.60000000000000009"/>
          <c:min val="0"/>
        </c:scaling>
        <c:delete val="1"/>
        <c:axPos val="l"/>
        <c:numFmt formatCode="0%" sourceLinked="1"/>
        <c:majorTickMark val="out"/>
        <c:minorTickMark val="none"/>
        <c:tickLblPos val="nextTo"/>
        <c:crossAx val="95106542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349262244305E-2"/>
          <c:y val="0"/>
          <c:w val="0.53937766283207533"/>
          <c:h val="1"/>
        </c:manualLayout>
      </c:layout>
      <c:pieChart>
        <c:varyColors val="1"/>
        <c:ser>
          <c:idx val="0"/>
          <c:order val="0"/>
          <c:tx>
            <c:strRef>
              <c:f>Sheet1!$B$1</c:f>
              <c:strCache>
                <c:ptCount val="1"/>
                <c:pt idx="0">
                  <c:v>Sales</c:v>
                </c:pt>
              </c:strCache>
            </c:strRef>
          </c:tx>
          <c:spPr>
            <a:solidFill>
              <a:srgbClr val="0070C0"/>
            </a:solidFill>
            <a:ln>
              <a:noFill/>
            </a:ln>
          </c:spPr>
          <c:dPt>
            <c:idx val="0"/>
            <c:bubble3D val="0"/>
            <c:spPr>
              <a:solidFill>
                <a:srgbClr val="7030A0"/>
              </a:solidFill>
              <a:ln w="19050">
                <a:noFill/>
              </a:ln>
              <a:effectLst/>
            </c:spPr>
            <c:extLst>
              <c:ext xmlns:c16="http://schemas.microsoft.com/office/drawing/2014/chart" uri="{C3380CC4-5D6E-409C-BE32-E72D297353CC}">
                <c16:uniqueId val="{00000001-3139-D046-BC3B-36ADFE93A010}"/>
              </c:ext>
            </c:extLst>
          </c:dPt>
          <c:dPt>
            <c:idx val="1"/>
            <c:bubble3D val="0"/>
            <c:spPr>
              <a:solidFill>
                <a:srgbClr val="1F497D"/>
              </a:solidFill>
              <a:ln w="19050">
                <a:noFill/>
              </a:ln>
              <a:effectLst/>
            </c:spPr>
            <c:extLst>
              <c:ext xmlns:c16="http://schemas.microsoft.com/office/drawing/2014/chart" uri="{C3380CC4-5D6E-409C-BE32-E72D297353CC}">
                <c16:uniqueId val="{00000003-3139-D046-BC3B-36ADFE93A010}"/>
              </c:ext>
            </c:extLst>
          </c:dPt>
          <c:dPt>
            <c:idx val="2"/>
            <c:bubble3D val="0"/>
            <c:spPr>
              <a:solidFill>
                <a:srgbClr val="0070C0"/>
              </a:solidFill>
              <a:ln w="19050">
                <a:noFill/>
              </a:ln>
              <a:effectLst/>
            </c:spPr>
            <c:extLst>
              <c:ext xmlns:c16="http://schemas.microsoft.com/office/drawing/2014/chart" uri="{C3380CC4-5D6E-409C-BE32-E72D297353CC}">
                <c16:uniqueId val="{00000005-3139-D046-BC3B-36ADFE93A010}"/>
              </c:ext>
            </c:extLst>
          </c:dPt>
          <c:dPt>
            <c:idx val="3"/>
            <c:bubble3D val="0"/>
            <c:spPr>
              <a:solidFill>
                <a:srgbClr val="A6A6A6"/>
              </a:solidFill>
              <a:ln w="19050">
                <a:noFill/>
              </a:ln>
              <a:effectLst/>
            </c:spPr>
            <c:extLst>
              <c:ext xmlns:c16="http://schemas.microsoft.com/office/drawing/2014/chart" uri="{C3380CC4-5D6E-409C-BE32-E72D297353CC}">
                <c16:uniqueId val="{00000007-3139-D046-BC3B-36ADFE93A010}"/>
              </c:ext>
            </c:extLst>
          </c:dPt>
          <c:dPt>
            <c:idx val="4"/>
            <c:bubble3D val="0"/>
            <c:spPr>
              <a:solidFill>
                <a:srgbClr val="0070C0"/>
              </a:solidFill>
              <a:ln w="19050">
                <a:noFill/>
              </a:ln>
              <a:effectLst/>
            </c:spPr>
            <c:extLst>
              <c:ext xmlns:c16="http://schemas.microsoft.com/office/drawing/2014/chart" uri="{C3380CC4-5D6E-409C-BE32-E72D297353CC}">
                <c16:uniqueId val="{00000009-3139-D046-BC3B-36ADFE93A010}"/>
              </c:ext>
            </c:extLst>
          </c:dPt>
          <c:dPt>
            <c:idx val="5"/>
            <c:bubble3D val="0"/>
            <c:spPr>
              <a:solidFill>
                <a:srgbClr val="0070C0"/>
              </a:solidFill>
              <a:ln w="19050">
                <a:noFill/>
              </a:ln>
              <a:effectLst/>
            </c:spPr>
            <c:extLst>
              <c:ext xmlns:c16="http://schemas.microsoft.com/office/drawing/2014/chart" uri="{C3380CC4-5D6E-409C-BE32-E72D297353CC}">
                <c16:uniqueId val="{0000000B-3139-D046-BC3B-36ADFE93A010}"/>
              </c:ext>
            </c:extLst>
          </c:dPt>
          <c:dPt>
            <c:idx val="6"/>
            <c:bubble3D val="0"/>
            <c:spPr>
              <a:solidFill>
                <a:srgbClr val="0070C0"/>
              </a:solidFill>
              <a:ln w="19050">
                <a:noFill/>
              </a:ln>
              <a:effectLst/>
            </c:spPr>
            <c:extLst>
              <c:ext xmlns:c16="http://schemas.microsoft.com/office/drawing/2014/chart" uri="{C3380CC4-5D6E-409C-BE32-E72D297353CC}">
                <c16:uniqueId val="{0000000D-3139-D046-BC3B-36ADFE93A010}"/>
              </c:ext>
            </c:extLst>
          </c:dPt>
          <c:dPt>
            <c:idx val="7"/>
            <c:bubble3D val="0"/>
            <c:spPr>
              <a:solidFill>
                <a:srgbClr val="0070C0"/>
              </a:solidFill>
              <a:ln w="19050">
                <a:noFill/>
              </a:ln>
              <a:effectLst/>
            </c:spPr>
            <c:extLst>
              <c:ext xmlns:c16="http://schemas.microsoft.com/office/drawing/2014/chart" uri="{C3380CC4-5D6E-409C-BE32-E72D297353CC}">
                <c16:uniqueId val="{0000000F-3139-D046-BC3B-36ADFE93A010}"/>
              </c:ext>
            </c:extLst>
          </c:dPt>
          <c:dLbls>
            <c:dLbl>
              <c:idx val="0"/>
              <c:layout>
                <c:manualLayout>
                  <c:x val="0.13604187833707543"/>
                  <c:y val="6.0490006056935192E-2"/>
                </c:manualLayout>
              </c:layout>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139-D046-BC3B-36ADFE93A010}"/>
                </c:ext>
              </c:extLst>
            </c:dLbl>
            <c:dLbl>
              <c:idx val="1"/>
              <c:layout>
                <c:manualLayout>
                  <c:x val="-0.13085960465206081"/>
                  <c:y val="5.1158219074282744E-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139-D046-BC3B-36ADFE93A010}"/>
                </c:ext>
              </c:extLst>
            </c:dLbl>
            <c:dLbl>
              <c:idx val="2"/>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5-3139-D046-BC3B-36ADFE93A010}"/>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Real and useful difference</c:v>
                </c:pt>
                <c:pt idx="1">
                  <c:v>Sounds okay, no game changer</c:v>
                </c:pt>
                <c:pt idx="2">
                  <c:v>Probably not good idea</c:v>
                </c:pt>
                <c:pt idx="3">
                  <c:v>Terrible idea</c:v>
                </c:pt>
              </c:strCache>
            </c:strRef>
          </c:cat>
          <c:val>
            <c:numRef>
              <c:f>Sheet1!$B$2:$B$5</c:f>
              <c:numCache>
                <c:formatCode>0%</c:formatCode>
                <c:ptCount val="4"/>
                <c:pt idx="0">
                  <c:v>0.55000000000000004</c:v>
                </c:pt>
                <c:pt idx="1">
                  <c:v>0.34</c:v>
                </c:pt>
                <c:pt idx="2">
                  <c:v>0.08</c:v>
                </c:pt>
                <c:pt idx="3">
                  <c:v>0.04</c:v>
                </c:pt>
              </c:numCache>
            </c:numRef>
          </c:val>
          <c:extLst>
            <c:ext xmlns:c16="http://schemas.microsoft.com/office/drawing/2014/chart" uri="{C3380CC4-5D6E-409C-BE32-E72D297353CC}">
              <c16:uniqueId val="{00000010-3139-D046-BC3B-36ADFE93A010}"/>
            </c:ext>
          </c:extLst>
        </c:ser>
        <c:dLbls>
          <c:dLblPos val="bestFit"/>
          <c:showLegendKey val="0"/>
          <c:showVal val="1"/>
          <c:showCatName val="0"/>
          <c:showSerName val="0"/>
          <c:showPercent val="0"/>
          <c:showBubbleSize val="0"/>
          <c:showLeaderLines val="1"/>
        </c:dLbls>
        <c:firstSliceAng val="180"/>
      </c:pieChart>
      <c:spPr>
        <a:noFill/>
        <a:ln>
          <a:noFill/>
        </a:ln>
        <a:effectLst/>
      </c:spPr>
    </c:plotArea>
    <c:legend>
      <c:legendPos val="r"/>
      <c:layout>
        <c:manualLayout>
          <c:xMode val="edge"/>
          <c:yMode val="edge"/>
          <c:x val="0.49170293074951321"/>
          <c:y val="0.25156655878977513"/>
          <c:w val="0.30578921181256769"/>
          <c:h val="0.62650393700787399"/>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349262244305E-2"/>
          <c:y val="0"/>
          <c:w val="0.53937766283207533"/>
          <c:h val="1"/>
        </c:manualLayout>
      </c:layout>
      <c:pieChart>
        <c:varyColors val="1"/>
        <c:dLbls>
          <c:dLblPos val="bestFit"/>
          <c:showLegendKey val="0"/>
          <c:showVal val="1"/>
          <c:showCatName val="0"/>
          <c:showSerName val="0"/>
          <c:showPercent val="0"/>
          <c:showBubbleSize val="0"/>
          <c:showLeaderLines val="0"/>
        </c:dLbls>
        <c:firstSliceAng val="180"/>
      </c:pieChart>
      <c:spPr>
        <a:noFill/>
        <a:ln>
          <a:noFill/>
        </a:ln>
        <a:effectLst/>
      </c:spPr>
    </c:plotArea>
    <c:legend>
      <c:legendPos val="r"/>
      <c:layout>
        <c:manualLayout>
          <c:xMode val="edge"/>
          <c:yMode val="edge"/>
          <c:x val="0.57677609016592213"/>
          <c:y val="0.10881357802013514"/>
          <c:w val="0.21813488134189513"/>
          <c:h val="0.6927856957071816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349262244305E-2"/>
          <c:y val="0"/>
          <c:w val="0.53937766283207533"/>
          <c:h val="1"/>
        </c:manualLayout>
      </c:layout>
      <c:pieChart>
        <c:varyColors val="1"/>
        <c:ser>
          <c:idx val="0"/>
          <c:order val="0"/>
          <c:tx>
            <c:strRef>
              <c:f>Sheet1!$B$1</c:f>
              <c:strCache>
                <c:ptCount val="1"/>
                <c:pt idx="0">
                  <c:v>Sales</c:v>
                </c:pt>
              </c:strCache>
            </c:strRef>
          </c:tx>
          <c:spPr>
            <a:ln>
              <a:noFill/>
            </a:ln>
          </c:spPr>
          <c:dPt>
            <c:idx val="0"/>
            <c:bubble3D val="0"/>
            <c:spPr>
              <a:solidFill>
                <a:srgbClr val="7030A0"/>
              </a:solidFill>
              <a:ln w="19050">
                <a:noFill/>
              </a:ln>
              <a:effectLst/>
            </c:spPr>
            <c:extLst>
              <c:ext xmlns:c16="http://schemas.microsoft.com/office/drawing/2014/chart" uri="{C3380CC4-5D6E-409C-BE32-E72D297353CC}">
                <c16:uniqueId val="{00000001-7A9A-420A-B4A0-309E20C86617}"/>
              </c:ext>
            </c:extLst>
          </c:dPt>
          <c:dPt>
            <c:idx val="1"/>
            <c:bubble3D val="0"/>
            <c:spPr>
              <a:solidFill>
                <a:srgbClr val="1F497D"/>
              </a:solidFill>
              <a:ln w="19050">
                <a:noFill/>
              </a:ln>
              <a:effectLst/>
            </c:spPr>
            <c:extLst>
              <c:ext xmlns:c16="http://schemas.microsoft.com/office/drawing/2014/chart" uri="{C3380CC4-5D6E-409C-BE32-E72D297353CC}">
                <c16:uniqueId val="{00000002-7A9A-420A-B4A0-309E20C86617}"/>
              </c:ext>
            </c:extLst>
          </c:dPt>
          <c:dPt>
            <c:idx val="2"/>
            <c:bubble3D val="0"/>
            <c:spPr>
              <a:solidFill>
                <a:srgbClr val="0070C0"/>
              </a:solidFill>
              <a:ln w="19050">
                <a:noFill/>
              </a:ln>
              <a:effectLst/>
            </c:spPr>
            <c:extLst>
              <c:ext xmlns:c16="http://schemas.microsoft.com/office/drawing/2014/chart" uri="{C3380CC4-5D6E-409C-BE32-E72D297353CC}">
                <c16:uniqueId val="{00000003-7A9A-420A-B4A0-309E20C86617}"/>
              </c:ext>
            </c:extLst>
          </c:dPt>
          <c:dPt>
            <c:idx val="3"/>
            <c:bubble3D val="0"/>
            <c:spPr>
              <a:solidFill>
                <a:srgbClr val="A6A6A6"/>
              </a:solidFill>
              <a:ln w="19050">
                <a:noFill/>
              </a:ln>
              <a:effectLst/>
            </c:spPr>
            <c:extLst>
              <c:ext xmlns:c16="http://schemas.microsoft.com/office/drawing/2014/chart" uri="{C3380CC4-5D6E-409C-BE32-E72D297353CC}">
                <c16:uniqueId val="{00000004-7A9A-420A-B4A0-309E20C86617}"/>
              </c:ext>
            </c:extLst>
          </c:dPt>
          <c:dPt>
            <c:idx val="4"/>
            <c:bubble3D val="0"/>
            <c:spPr>
              <a:solidFill>
                <a:srgbClr val="00B0F0">
                  <a:alpha val="30980"/>
                </a:srgbClr>
              </a:solidFill>
              <a:ln w="19050">
                <a:noFill/>
              </a:ln>
              <a:effectLst/>
            </c:spPr>
            <c:extLst>
              <c:ext xmlns:c16="http://schemas.microsoft.com/office/drawing/2014/chart" uri="{C3380CC4-5D6E-409C-BE32-E72D297353CC}">
                <c16:uniqueId val="{00000009-6A7A-4A8C-BFD4-46469B4986FE}"/>
              </c:ext>
            </c:extLst>
          </c:dPt>
          <c:dPt>
            <c:idx val="5"/>
            <c:bubble3D val="0"/>
            <c:spPr>
              <a:solidFill>
                <a:srgbClr val="FF0000">
                  <a:alpha val="31373"/>
                </a:srgbClr>
              </a:solidFill>
              <a:ln w="19050">
                <a:noFill/>
              </a:ln>
              <a:effectLst/>
            </c:spPr>
            <c:extLst>
              <c:ext xmlns:c16="http://schemas.microsoft.com/office/drawing/2014/chart" uri="{C3380CC4-5D6E-409C-BE32-E72D297353CC}">
                <c16:uniqueId val="{0000000B-6A7A-4A8C-BFD4-46469B4986FE}"/>
              </c:ext>
            </c:extLst>
          </c:dPt>
          <c:dPt>
            <c:idx val="6"/>
            <c:bubble3D val="0"/>
            <c:spPr>
              <a:solidFill>
                <a:schemeClr val="accent3">
                  <a:lumMod val="40000"/>
                  <a:lumOff val="60000"/>
                </a:schemeClr>
              </a:solidFill>
              <a:ln w="19050">
                <a:noFill/>
              </a:ln>
              <a:effectLst/>
            </c:spPr>
            <c:extLst>
              <c:ext xmlns:c16="http://schemas.microsoft.com/office/drawing/2014/chart" uri="{C3380CC4-5D6E-409C-BE32-E72D297353CC}">
                <c16:uniqueId val="{0000000D-DECF-416E-8957-BD06BF560F18}"/>
              </c:ext>
            </c:extLst>
          </c:dPt>
          <c:dPt>
            <c:idx val="7"/>
            <c:bubble3D val="0"/>
            <c:spPr>
              <a:solidFill>
                <a:schemeClr val="tx1"/>
              </a:solidFill>
              <a:ln w="19050">
                <a:noFill/>
              </a:ln>
              <a:effectLst/>
            </c:spPr>
            <c:extLst>
              <c:ext xmlns:c16="http://schemas.microsoft.com/office/drawing/2014/chart" uri="{C3380CC4-5D6E-409C-BE32-E72D297353CC}">
                <c16:uniqueId val="{0000000F-DECF-416E-8957-BD06BF560F18}"/>
              </c:ext>
            </c:extLst>
          </c:dPt>
          <c:dLbls>
            <c:dLbl>
              <c:idx val="0"/>
              <c:layout>
                <c:manualLayout>
                  <c:x val="8.2941430165225968E-2"/>
                  <c:y val="-0.12027932021818703"/>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9A-420A-B4A0-309E20C86617}"/>
                </c:ext>
              </c:extLst>
            </c:dLbl>
            <c:dLbl>
              <c:idx val="1"/>
              <c:layout>
                <c:manualLayout>
                  <c:x val="-9.2416145517693907E-2"/>
                  <c:y val="0.20993034872295091"/>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A9A-420A-B4A0-309E20C86617}"/>
                </c:ext>
              </c:extLst>
            </c:dLbl>
            <c:dLbl>
              <c:idx val="2"/>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3-7A9A-420A-B4A0-309E20C86617}"/>
                </c:ext>
              </c:extLst>
            </c:dLbl>
            <c:dLbl>
              <c:idx val="3"/>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4-7A9A-420A-B4A0-309E20C86617}"/>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Real and useful difference</c:v>
                </c:pt>
                <c:pt idx="1">
                  <c:v>Sounds okay, no game changer</c:v>
                </c:pt>
                <c:pt idx="2">
                  <c:v>Probably not good idea</c:v>
                </c:pt>
                <c:pt idx="3">
                  <c:v>Terrible idea</c:v>
                </c:pt>
              </c:strCache>
            </c:strRef>
          </c:cat>
          <c:val>
            <c:numRef>
              <c:f>Sheet1!$B$2:$B$5</c:f>
              <c:numCache>
                <c:formatCode>0%</c:formatCode>
                <c:ptCount val="4"/>
                <c:pt idx="0">
                  <c:v>0.34</c:v>
                </c:pt>
                <c:pt idx="1">
                  <c:v>0.38</c:v>
                </c:pt>
                <c:pt idx="2">
                  <c:v>0.19</c:v>
                </c:pt>
                <c:pt idx="3">
                  <c:v>0.08</c:v>
                </c:pt>
              </c:numCache>
            </c:numRef>
          </c:val>
          <c:extLst>
            <c:ext xmlns:c16="http://schemas.microsoft.com/office/drawing/2014/chart" uri="{C3380CC4-5D6E-409C-BE32-E72D297353CC}">
              <c16:uniqueId val="{00000000-7A9A-420A-B4A0-309E20C86617}"/>
            </c:ext>
          </c:extLst>
        </c:ser>
        <c:dLbls>
          <c:dLblPos val="bestFit"/>
          <c:showLegendKey val="0"/>
          <c:showVal val="1"/>
          <c:showCatName val="0"/>
          <c:showSerName val="0"/>
          <c:showPercent val="0"/>
          <c:showBubbleSize val="0"/>
          <c:showLeaderLines val="1"/>
        </c:dLbls>
        <c:firstSliceAng val="180"/>
      </c:pieChart>
      <c:spPr>
        <a:noFill/>
        <a:ln>
          <a:noFill/>
        </a:ln>
        <a:effectLst/>
      </c:spPr>
    </c:plotArea>
    <c:legend>
      <c:legendPos val="r"/>
      <c:layout>
        <c:manualLayout>
          <c:xMode val="edge"/>
          <c:yMode val="edge"/>
          <c:x val="0.57735256965901594"/>
          <c:y val="0.14628500118946741"/>
          <c:w val="0.32483805538945115"/>
          <c:h val="0.5054620485345978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896727976900203E-2"/>
          <c:y val="0"/>
          <c:w val="0.99016436798240315"/>
          <c:h val="0.68566650066014745"/>
        </c:manualLayout>
      </c:layout>
      <c:barChart>
        <c:barDir val="col"/>
        <c:grouping val="clustered"/>
        <c:varyColors val="0"/>
        <c:ser>
          <c:idx val="0"/>
          <c:order val="0"/>
          <c:tx>
            <c:strRef>
              <c:f>Sheet1!$B$1</c:f>
              <c:strCache>
                <c:ptCount val="1"/>
                <c:pt idx="0">
                  <c:v>Favor</c:v>
                </c:pt>
              </c:strCache>
            </c:strRef>
          </c:tx>
          <c:spPr>
            <a:solidFill>
              <a:srgbClr val="7030A0"/>
            </a:solidFill>
            <a:ln>
              <a:noFill/>
            </a:ln>
            <a:effectLst/>
          </c:spPr>
          <c:invertIfNegative val="0"/>
          <c:dPt>
            <c:idx val="0"/>
            <c:invertIfNegative val="0"/>
            <c:bubble3D val="0"/>
            <c:spPr>
              <a:solidFill>
                <a:srgbClr val="7030A0"/>
              </a:solidFill>
              <a:ln>
                <a:noFill/>
              </a:ln>
              <a:effectLst/>
            </c:spPr>
            <c:extLst>
              <c:ext xmlns:c16="http://schemas.microsoft.com/office/drawing/2014/chart" uri="{C3380CC4-5D6E-409C-BE32-E72D297353CC}">
                <c16:uniqueId val="{00000001-11B9-1640-9E82-85A8AC311586}"/>
              </c:ext>
            </c:extLst>
          </c:dPt>
          <c:dPt>
            <c:idx val="1"/>
            <c:invertIfNegative val="0"/>
            <c:bubble3D val="0"/>
            <c:spPr>
              <a:solidFill>
                <a:srgbClr val="7030A0">
                  <a:alpha val="80000"/>
                </a:srgbClr>
              </a:solidFill>
              <a:ln>
                <a:noFill/>
              </a:ln>
              <a:effectLst/>
            </c:spPr>
            <c:extLst>
              <c:ext xmlns:c16="http://schemas.microsoft.com/office/drawing/2014/chart" uri="{C3380CC4-5D6E-409C-BE32-E72D297353CC}">
                <c16:uniqueId val="{00000003-11B9-1640-9E82-85A8AC311586}"/>
              </c:ext>
            </c:extLst>
          </c:dPt>
          <c:dPt>
            <c:idx val="2"/>
            <c:invertIfNegative val="0"/>
            <c:bubble3D val="0"/>
            <c:spPr>
              <a:solidFill>
                <a:srgbClr val="7030A0">
                  <a:alpha val="60392"/>
                </a:srgbClr>
              </a:solidFill>
              <a:ln>
                <a:noFill/>
              </a:ln>
              <a:effectLst/>
            </c:spPr>
            <c:extLst>
              <c:ext xmlns:c16="http://schemas.microsoft.com/office/drawing/2014/chart" uri="{C3380CC4-5D6E-409C-BE32-E72D297353CC}">
                <c16:uniqueId val="{00000005-11B9-1640-9E82-85A8AC311586}"/>
              </c:ext>
            </c:extLst>
          </c:dPt>
          <c:dPt>
            <c:idx val="3"/>
            <c:invertIfNegative val="0"/>
            <c:bubble3D val="0"/>
            <c:spPr>
              <a:solidFill>
                <a:srgbClr val="7030A0">
                  <a:alpha val="40000"/>
                </a:srgbClr>
              </a:solidFill>
              <a:ln>
                <a:noFill/>
              </a:ln>
              <a:effectLst/>
            </c:spPr>
            <c:extLst>
              <c:ext xmlns:c16="http://schemas.microsoft.com/office/drawing/2014/chart" uri="{C3380CC4-5D6E-409C-BE32-E72D297353CC}">
                <c16:uniqueId val="{00000007-11B9-1640-9E82-85A8AC311586}"/>
              </c:ext>
            </c:extLst>
          </c:dPt>
          <c:dPt>
            <c:idx val="4"/>
            <c:invertIfNegative val="0"/>
            <c:bubble3D val="0"/>
            <c:spPr>
              <a:solidFill>
                <a:srgbClr val="7030A0">
                  <a:alpha val="20000"/>
                </a:srgbClr>
              </a:solidFill>
              <a:ln>
                <a:noFill/>
              </a:ln>
              <a:effectLst/>
            </c:spPr>
            <c:extLst>
              <c:ext xmlns:c16="http://schemas.microsoft.com/office/drawing/2014/chart" uri="{C3380CC4-5D6E-409C-BE32-E72D297353CC}">
                <c16:uniqueId val="{00000009-11B9-1640-9E82-85A8AC311586}"/>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AAs</c:v>
                </c:pt>
                <c:pt idx="1">
                  <c:v>&lt;35k</c:v>
                </c:pt>
                <c:pt idx="2">
                  <c:v>One parent HH</c:v>
                </c:pt>
                <c:pt idx="3">
                  <c:v>Hispanic</c:v>
                </c:pt>
                <c:pt idx="4">
                  <c:v>Applied Unemployment</c:v>
                </c:pt>
              </c:strCache>
            </c:strRef>
          </c:cat>
          <c:val>
            <c:numRef>
              <c:f>Sheet1!$B$2:$B$6</c:f>
              <c:numCache>
                <c:formatCode>0%</c:formatCode>
                <c:ptCount val="5"/>
                <c:pt idx="0">
                  <c:v>0.46</c:v>
                </c:pt>
                <c:pt idx="1">
                  <c:v>0.45</c:v>
                </c:pt>
                <c:pt idx="2">
                  <c:v>0.44</c:v>
                </c:pt>
                <c:pt idx="3">
                  <c:v>0.42</c:v>
                </c:pt>
                <c:pt idx="4">
                  <c:v>0.42</c:v>
                </c:pt>
              </c:numCache>
            </c:numRef>
          </c:val>
          <c:extLst>
            <c:ext xmlns:c16="http://schemas.microsoft.com/office/drawing/2014/chart" uri="{C3380CC4-5D6E-409C-BE32-E72D297353CC}">
              <c16:uniqueId val="{0000000A-11B9-1640-9E82-85A8AC311586}"/>
            </c:ext>
          </c:extLst>
        </c:ser>
        <c:dLbls>
          <c:dLblPos val="ctr"/>
          <c:showLegendKey val="0"/>
          <c:showVal val="1"/>
          <c:showCatName val="0"/>
          <c:showSerName val="0"/>
          <c:showPercent val="0"/>
          <c:showBubbleSize val="0"/>
        </c:dLbls>
        <c:gapWidth val="25"/>
        <c:axId val="951065423"/>
        <c:axId val="819464095"/>
      </c:barChart>
      <c:catAx>
        <c:axId val="951065423"/>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9464095"/>
        <c:crosses val="autoZero"/>
        <c:auto val="1"/>
        <c:lblAlgn val="ctr"/>
        <c:lblOffset val="100"/>
        <c:noMultiLvlLbl val="0"/>
      </c:catAx>
      <c:valAx>
        <c:axId val="819464095"/>
        <c:scaling>
          <c:orientation val="minMax"/>
          <c:max val="0.60000000000000009"/>
          <c:min val="0"/>
        </c:scaling>
        <c:delete val="1"/>
        <c:axPos val="l"/>
        <c:numFmt formatCode="0%" sourceLinked="1"/>
        <c:majorTickMark val="out"/>
        <c:minorTickMark val="none"/>
        <c:tickLblPos val="nextTo"/>
        <c:crossAx val="95106542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356610123989611E-3"/>
          <c:y val="0.11141531995232505"/>
          <c:w val="0.99016436798240315"/>
          <c:h val="0.77951239931215499"/>
        </c:manualLayout>
      </c:layout>
      <c:barChart>
        <c:barDir val="col"/>
        <c:grouping val="clustered"/>
        <c:varyColors val="0"/>
        <c:ser>
          <c:idx val="0"/>
          <c:order val="0"/>
          <c:tx>
            <c:strRef>
              <c:f>Sheet1!$B$1</c:f>
              <c:strCache>
                <c:ptCount val="1"/>
                <c:pt idx="0">
                  <c:v>Favor</c:v>
                </c:pt>
              </c:strCache>
            </c:strRef>
          </c:tx>
          <c:spPr>
            <a:solidFill>
              <a:srgbClr val="7030A0"/>
            </a:solidFill>
            <a:ln>
              <a:noFill/>
            </a:ln>
            <a:effectLst/>
          </c:spPr>
          <c:invertIfNegative val="0"/>
          <c:dPt>
            <c:idx val="0"/>
            <c:invertIfNegative val="0"/>
            <c:bubble3D val="0"/>
            <c:spPr>
              <a:solidFill>
                <a:srgbClr val="7030A0"/>
              </a:solidFill>
              <a:ln>
                <a:noFill/>
              </a:ln>
              <a:effectLst/>
            </c:spPr>
            <c:extLst>
              <c:ext xmlns:c16="http://schemas.microsoft.com/office/drawing/2014/chart" uri="{C3380CC4-5D6E-409C-BE32-E72D297353CC}">
                <c16:uniqueId val="{00000001-DB58-E242-A9B4-ADC0DC2F0446}"/>
              </c:ext>
            </c:extLst>
          </c:dPt>
          <c:dPt>
            <c:idx val="1"/>
            <c:invertIfNegative val="0"/>
            <c:bubble3D val="0"/>
            <c:spPr>
              <a:solidFill>
                <a:srgbClr val="7030A0">
                  <a:alpha val="80000"/>
                </a:srgbClr>
              </a:solidFill>
              <a:ln>
                <a:noFill/>
              </a:ln>
              <a:effectLst/>
            </c:spPr>
            <c:extLst>
              <c:ext xmlns:c16="http://schemas.microsoft.com/office/drawing/2014/chart" uri="{C3380CC4-5D6E-409C-BE32-E72D297353CC}">
                <c16:uniqueId val="{00000003-DB58-E242-A9B4-ADC0DC2F0446}"/>
              </c:ext>
            </c:extLst>
          </c:dPt>
          <c:dPt>
            <c:idx val="2"/>
            <c:invertIfNegative val="0"/>
            <c:bubble3D val="0"/>
            <c:spPr>
              <a:solidFill>
                <a:srgbClr val="7030A0">
                  <a:alpha val="60392"/>
                </a:srgbClr>
              </a:solidFill>
              <a:ln>
                <a:noFill/>
              </a:ln>
              <a:effectLst/>
            </c:spPr>
            <c:extLst>
              <c:ext xmlns:c16="http://schemas.microsoft.com/office/drawing/2014/chart" uri="{C3380CC4-5D6E-409C-BE32-E72D297353CC}">
                <c16:uniqueId val="{00000005-DB58-E242-A9B4-ADC0DC2F0446}"/>
              </c:ext>
            </c:extLst>
          </c:dPt>
          <c:dPt>
            <c:idx val="3"/>
            <c:invertIfNegative val="0"/>
            <c:bubble3D val="0"/>
            <c:spPr>
              <a:solidFill>
                <a:srgbClr val="7030A0">
                  <a:alpha val="40392"/>
                </a:srgbClr>
              </a:solidFill>
              <a:ln>
                <a:noFill/>
              </a:ln>
              <a:effectLst/>
            </c:spPr>
            <c:extLst>
              <c:ext xmlns:c16="http://schemas.microsoft.com/office/drawing/2014/chart" uri="{C3380CC4-5D6E-409C-BE32-E72D297353CC}">
                <c16:uniqueId val="{00000007-DB58-E242-A9B4-ADC0DC2F0446}"/>
              </c:ext>
            </c:extLst>
          </c:dPt>
          <c:dPt>
            <c:idx val="4"/>
            <c:invertIfNegative val="0"/>
            <c:bubble3D val="0"/>
            <c:spPr>
              <a:solidFill>
                <a:srgbClr val="7030A0">
                  <a:alpha val="40392"/>
                </a:srgbClr>
              </a:solidFill>
              <a:ln>
                <a:noFill/>
              </a:ln>
              <a:effectLst/>
            </c:spPr>
            <c:extLst>
              <c:ext xmlns:c16="http://schemas.microsoft.com/office/drawing/2014/chart" uri="{C3380CC4-5D6E-409C-BE32-E72D297353CC}">
                <c16:uniqueId val="{00000009-DB58-E242-A9B4-ADC0DC2F0446}"/>
              </c:ext>
            </c:extLst>
          </c:dPt>
          <c:dPt>
            <c:idx val="5"/>
            <c:invertIfNegative val="0"/>
            <c:bubble3D val="0"/>
            <c:spPr>
              <a:solidFill>
                <a:srgbClr val="7030A0">
                  <a:alpha val="20392"/>
                </a:srgbClr>
              </a:solidFill>
              <a:ln>
                <a:noFill/>
              </a:ln>
              <a:effectLst/>
            </c:spPr>
            <c:extLst>
              <c:ext xmlns:c16="http://schemas.microsoft.com/office/drawing/2014/chart" uri="{C3380CC4-5D6E-409C-BE32-E72D297353CC}">
                <c16:uniqueId val="{0000000B-F62F-FC4F-8B0C-859E6269F06B}"/>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Retired</c:v>
                </c:pt>
                <c:pt idx="1">
                  <c:v>One person HH</c:v>
                </c:pt>
                <c:pt idx="2">
                  <c:v>Liberal</c:v>
                </c:pt>
                <c:pt idx="3">
                  <c:v>Conservative</c:v>
                </c:pt>
                <c:pt idx="4">
                  <c:v>Job Hurt</c:v>
                </c:pt>
                <c:pt idx="5">
                  <c:v>Private sector</c:v>
                </c:pt>
              </c:strCache>
            </c:strRef>
          </c:cat>
          <c:val>
            <c:numRef>
              <c:f>Sheet1!$B$2:$B$7</c:f>
              <c:numCache>
                <c:formatCode>0%</c:formatCode>
                <c:ptCount val="6"/>
                <c:pt idx="0">
                  <c:v>0.62</c:v>
                </c:pt>
                <c:pt idx="1">
                  <c:v>0.55000000000000004</c:v>
                </c:pt>
                <c:pt idx="2">
                  <c:v>0.53</c:v>
                </c:pt>
                <c:pt idx="3">
                  <c:v>0.48</c:v>
                </c:pt>
                <c:pt idx="4">
                  <c:v>0.48</c:v>
                </c:pt>
                <c:pt idx="5">
                  <c:v>0.47</c:v>
                </c:pt>
              </c:numCache>
            </c:numRef>
          </c:val>
          <c:extLst>
            <c:ext xmlns:c16="http://schemas.microsoft.com/office/drawing/2014/chart" uri="{C3380CC4-5D6E-409C-BE32-E72D297353CC}">
              <c16:uniqueId val="{0000000A-DB58-E242-A9B4-ADC0DC2F0446}"/>
            </c:ext>
          </c:extLst>
        </c:ser>
        <c:dLbls>
          <c:dLblPos val="ctr"/>
          <c:showLegendKey val="0"/>
          <c:showVal val="1"/>
          <c:showCatName val="0"/>
          <c:showSerName val="0"/>
          <c:showPercent val="0"/>
          <c:showBubbleSize val="0"/>
        </c:dLbls>
        <c:gapWidth val="50"/>
        <c:axId val="951065423"/>
        <c:axId val="819464095"/>
      </c:barChart>
      <c:catAx>
        <c:axId val="951065423"/>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9464095"/>
        <c:crosses val="autoZero"/>
        <c:auto val="1"/>
        <c:lblAlgn val="ctr"/>
        <c:lblOffset val="100"/>
        <c:noMultiLvlLbl val="0"/>
      </c:catAx>
      <c:valAx>
        <c:axId val="819464095"/>
        <c:scaling>
          <c:orientation val="minMax"/>
          <c:max val="0.70000000000000007"/>
          <c:min val="0"/>
        </c:scaling>
        <c:delete val="1"/>
        <c:axPos val="l"/>
        <c:numFmt formatCode="0%" sourceLinked="1"/>
        <c:majorTickMark val="out"/>
        <c:minorTickMark val="none"/>
        <c:tickLblPos val="nextTo"/>
        <c:crossAx val="95106542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7398154179657092E-2"/>
          <c:y val="0.14887603043378331"/>
          <c:w val="0.6474536833786988"/>
          <c:h val="0.73383637694861281"/>
        </c:manualLayout>
      </c:layout>
      <c:pieChart>
        <c:varyColors val="1"/>
        <c:ser>
          <c:idx val="0"/>
          <c:order val="0"/>
          <c:tx>
            <c:strRef>
              <c:f>Sheet1!$B$1</c:f>
              <c:strCache>
                <c:ptCount val="1"/>
                <c:pt idx="0">
                  <c:v>Sales</c:v>
                </c:pt>
              </c:strCache>
            </c:strRef>
          </c:tx>
          <c:spPr>
            <a:solidFill>
              <a:srgbClr val="0070C0"/>
            </a:solidFill>
            <a:ln>
              <a:noFill/>
            </a:ln>
          </c:spPr>
          <c:dPt>
            <c:idx val="0"/>
            <c:bubble3D val="0"/>
            <c:spPr>
              <a:solidFill>
                <a:srgbClr val="7030A0"/>
              </a:solidFill>
              <a:ln w="19050">
                <a:noFill/>
              </a:ln>
              <a:effectLst/>
            </c:spPr>
            <c:extLst>
              <c:ext xmlns:c16="http://schemas.microsoft.com/office/drawing/2014/chart" uri="{C3380CC4-5D6E-409C-BE32-E72D297353CC}">
                <c16:uniqueId val="{00000001-3139-D046-BC3B-36ADFE93A010}"/>
              </c:ext>
            </c:extLst>
          </c:dPt>
          <c:dPt>
            <c:idx val="1"/>
            <c:bubble3D val="0"/>
            <c:spPr>
              <a:solidFill>
                <a:srgbClr val="1F497D"/>
              </a:solidFill>
              <a:ln w="19050">
                <a:noFill/>
              </a:ln>
              <a:effectLst/>
            </c:spPr>
            <c:extLst>
              <c:ext xmlns:c16="http://schemas.microsoft.com/office/drawing/2014/chart" uri="{C3380CC4-5D6E-409C-BE32-E72D297353CC}">
                <c16:uniqueId val="{00000003-3139-D046-BC3B-36ADFE93A010}"/>
              </c:ext>
            </c:extLst>
          </c:dPt>
          <c:dPt>
            <c:idx val="2"/>
            <c:bubble3D val="0"/>
            <c:spPr>
              <a:solidFill>
                <a:srgbClr val="0070C0"/>
              </a:solidFill>
              <a:ln w="19050">
                <a:noFill/>
              </a:ln>
              <a:effectLst/>
            </c:spPr>
            <c:extLst>
              <c:ext xmlns:c16="http://schemas.microsoft.com/office/drawing/2014/chart" uri="{C3380CC4-5D6E-409C-BE32-E72D297353CC}">
                <c16:uniqueId val="{00000005-3139-D046-BC3B-36ADFE93A010}"/>
              </c:ext>
            </c:extLst>
          </c:dPt>
          <c:dPt>
            <c:idx val="3"/>
            <c:bubble3D val="0"/>
            <c:spPr>
              <a:solidFill>
                <a:srgbClr val="A6A6A6"/>
              </a:solidFill>
              <a:ln w="19050">
                <a:noFill/>
              </a:ln>
              <a:effectLst/>
            </c:spPr>
            <c:extLst>
              <c:ext xmlns:c16="http://schemas.microsoft.com/office/drawing/2014/chart" uri="{C3380CC4-5D6E-409C-BE32-E72D297353CC}">
                <c16:uniqueId val="{00000007-3139-D046-BC3B-36ADFE93A010}"/>
              </c:ext>
            </c:extLst>
          </c:dPt>
          <c:dPt>
            <c:idx val="4"/>
            <c:bubble3D val="0"/>
            <c:spPr>
              <a:solidFill>
                <a:srgbClr val="0070C0"/>
              </a:solidFill>
              <a:ln w="19050">
                <a:noFill/>
              </a:ln>
              <a:effectLst/>
            </c:spPr>
            <c:extLst>
              <c:ext xmlns:c16="http://schemas.microsoft.com/office/drawing/2014/chart" uri="{C3380CC4-5D6E-409C-BE32-E72D297353CC}">
                <c16:uniqueId val="{00000009-3139-D046-BC3B-36ADFE93A010}"/>
              </c:ext>
            </c:extLst>
          </c:dPt>
          <c:dPt>
            <c:idx val="5"/>
            <c:bubble3D val="0"/>
            <c:spPr>
              <a:solidFill>
                <a:srgbClr val="0070C0"/>
              </a:solidFill>
              <a:ln w="19050">
                <a:noFill/>
              </a:ln>
              <a:effectLst/>
            </c:spPr>
            <c:extLst>
              <c:ext xmlns:c16="http://schemas.microsoft.com/office/drawing/2014/chart" uri="{C3380CC4-5D6E-409C-BE32-E72D297353CC}">
                <c16:uniqueId val="{0000000B-3139-D046-BC3B-36ADFE93A010}"/>
              </c:ext>
            </c:extLst>
          </c:dPt>
          <c:dPt>
            <c:idx val="6"/>
            <c:bubble3D val="0"/>
            <c:spPr>
              <a:solidFill>
                <a:srgbClr val="0070C0"/>
              </a:solidFill>
              <a:ln w="19050">
                <a:noFill/>
              </a:ln>
              <a:effectLst/>
            </c:spPr>
            <c:extLst>
              <c:ext xmlns:c16="http://schemas.microsoft.com/office/drawing/2014/chart" uri="{C3380CC4-5D6E-409C-BE32-E72D297353CC}">
                <c16:uniqueId val="{0000000D-3139-D046-BC3B-36ADFE93A010}"/>
              </c:ext>
            </c:extLst>
          </c:dPt>
          <c:dPt>
            <c:idx val="7"/>
            <c:bubble3D val="0"/>
            <c:spPr>
              <a:solidFill>
                <a:srgbClr val="0070C0"/>
              </a:solidFill>
              <a:ln w="19050">
                <a:noFill/>
              </a:ln>
              <a:effectLst/>
            </c:spPr>
            <c:extLst>
              <c:ext xmlns:c16="http://schemas.microsoft.com/office/drawing/2014/chart" uri="{C3380CC4-5D6E-409C-BE32-E72D297353CC}">
                <c16:uniqueId val="{0000000F-3139-D046-BC3B-36ADFE93A010}"/>
              </c:ext>
            </c:extLst>
          </c:dPt>
          <c:dLbls>
            <c:dLbl>
              <c:idx val="0"/>
              <c:layout>
                <c:manualLayout>
                  <c:x val="0.13604187833707543"/>
                  <c:y val="6.0490006056935192E-2"/>
                </c:manualLayout>
              </c:layout>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139-D046-BC3B-36ADFE93A010}"/>
                </c:ext>
              </c:extLst>
            </c:dLbl>
            <c:dLbl>
              <c:idx val="1"/>
              <c:layout>
                <c:manualLayout>
                  <c:x val="-0.21203124150705149"/>
                  <c:y val="0.1291611144760751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139-D046-BC3B-36ADFE93A010}"/>
                </c:ext>
              </c:extLst>
            </c:dLbl>
            <c:dLbl>
              <c:idx val="2"/>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5-3139-D046-BC3B-36ADFE93A010}"/>
                </c:ext>
              </c:extLst>
            </c:dLbl>
            <c:dLbl>
              <c:idx val="3"/>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7-3139-D046-BC3B-36ADFE93A01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Real and useful difference</c:v>
                </c:pt>
                <c:pt idx="1">
                  <c:v>Sounds okay, no game changer</c:v>
                </c:pt>
                <c:pt idx="2">
                  <c:v>Probably not good idea</c:v>
                </c:pt>
                <c:pt idx="3">
                  <c:v>Terrible idea</c:v>
                </c:pt>
              </c:strCache>
            </c:strRef>
          </c:cat>
          <c:val>
            <c:numRef>
              <c:f>Sheet1!$B$2:$B$5</c:f>
              <c:numCache>
                <c:formatCode>0%</c:formatCode>
                <c:ptCount val="4"/>
                <c:pt idx="0">
                  <c:v>0.5</c:v>
                </c:pt>
                <c:pt idx="1">
                  <c:v>0.35</c:v>
                </c:pt>
                <c:pt idx="2">
                  <c:v>0.11</c:v>
                </c:pt>
                <c:pt idx="3">
                  <c:v>0.04</c:v>
                </c:pt>
              </c:numCache>
            </c:numRef>
          </c:val>
          <c:extLst>
            <c:ext xmlns:c16="http://schemas.microsoft.com/office/drawing/2014/chart" uri="{C3380CC4-5D6E-409C-BE32-E72D297353CC}">
              <c16:uniqueId val="{00000010-3139-D046-BC3B-36ADFE93A010}"/>
            </c:ext>
          </c:extLst>
        </c:ser>
        <c:dLbls>
          <c:dLblPos val="bestFit"/>
          <c:showLegendKey val="0"/>
          <c:showVal val="1"/>
          <c:showCatName val="0"/>
          <c:showSerName val="0"/>
          <c:showPercent val="0"/>
          <c:showBubbleSize val="0"/>
          <c:showLeaderLines val="1"/>
        </c:dLbls>
        <c:firstSliceAng val="180"/>
      </c:pieChart>
      <c:spPr>
        <a:noFill/>
        <a:ln>
          <a:noFill/>
        </a:ln>
        <a:effectLst/>
      </c:spPr>
    </c:plotArea>
    <c:legend>
      <c:legendPos val="r"/>
      <c:layout>
        <c:manualLayout>
          <c:xMode val="edge"/>
          <c:yMode val="edge"/>
          <c:x val="0.68197642242755152"/>
          <c:y val="1.2945731474702096E-2"/>
          <c:w val="0.31203943475674961"/>
          <c:h val="0.5272295163151522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896727976900203E-2"/>
          <c:y val="0.14655172413793102"/>
          <c:w val="0.99016436798240315"/>
          <c:h val="0.77951239931215499"/>
        </c:manualLayout>
      </c:layout>
      <c:barChart>
        <c:barDir val="col"/>
        <c:grouping val="clustered"/>
        <c:varyColors val="0"/>
        <c:ser>
          <c:idx val="0"/>
          <c:order val="0"/>
          <c:tx>
            <c:strRef>
              <c:f>Sheet1!$B$1</c:f>
              <c:strCache>
                <c:ptCount val="1"/>
                <c:pt idx="0">
                  <c:v>Favor</c:v>
                </c:pt>
              </c:strCache>
            </c:strRef>
          </c:tx>
          <c:spPr>
            <a:solidFill>
              <a:srgbClr val="7030A0"/>
            </a:solidFill>
            <a:ln>
              <a:noFill/>
            </a:ln>
            <a:effectLst/>
          </c:spPr>
          <c:invertIfNegative val="0"/>
          <c:dPt>
            <c:idx val="0"/>
            <c:invertIfNegative val="0"/>
            <c:bubble3D val="0"/>
            <c:spPr>
              <a:solidFill>
                <a:srgbClr val="7030A0"/>
              </a:solidFill>
              <a:ln>
                <a:noFill/>
              </a:ln>
              <a:effectLst/>
            </c:spPr>
            <c:extLst>
              <c:ext xmlns:c16="http://schemas.microsoft.com/office/drawing/2014/chart" uri="{C3380CC4-5D6E-409C-BE32-E72D297353CC}">
                <c16:uniqueId val="{00000001-DB58-E242-A9B4-ADC0DC2F0446}"/>
              </c:ext>
            </c:extLst>
          </c:dPt>
          <c:dPt>
            <c:idx val="1"/>
            <c:invertIfNegative val="0"/>
            <c:bubble3D val="0"/>
            <c:spPr>
              <a:solidFill>
                <a:srgbClr val="7030A0">
                  <a:alpha val="80000"/>
                </a:srgbClr>
              </a:solidFill>
              <a:ln>
                <a:noFill/>
              </a:ln>
              <a:effectLst/>
            </c:spPr>
            <c:extLst>
              <c:ext xmlns:c16="http://schemas.microsoft.com/office/drawing/2014/chart" uri="{C3380CC4-5D6E-409C-BE32-E72D297353CC}">
                <c16:uniqueId val="{00000003-DB58-E242-A9B4-ADC0DC2F0446}"/>
              </c:ext>
            </c:extLst>
          </c:dPt>
          <c:dPt>
            <c:idx val="2"/>
            <c:invertIfNegative val="0"/>
            <c:bubble3D val="0"/>
            <c:spPr>
              <a:solidFill>
                <a:srgbClr val="7030A0">
                  <a:alpha val="60392"/>
                </a:srgbClr>
              </a:solidFill>
              <a:ln>
                <a:noFill/>
              </a:ln>
              <a:effectLst/>
            </c:spPr>
            <c:extLst>
              <c:ext xmlns:c16="http://schemas.microsoft.com/office/drawing/2014/chart" uri="{C3380CC4-5D6E-409C-BE32-E72D297353CC}">
                <c16:uniqueId val="{00000005-DB58-E242-A9B4-ADC0DC2F0446}"/>
              </c:ext>
            </c:extLst>
          </c:dPt>
          <c:dPt>
            <c:idx val="3"/>
            <c:invertIfNegative val="0"/>
            <c:bubble3D val="0"/>
            <c:spPr>
              <a:solidFill>
                <a:srgbClr val="7030A0">
                  <a:alpha val="40000"/>
                </a:srgbClr>
              </a:solidFill>
              <a:ln>
                <a:noFill/>
              </a:ln>
              <a:effectLst/>
            </c:spPr>
            <c:extLst>
              <c:ext xmlns:c16="http://schemas.microsoft.com/office/drawing/2014/chart" uri="{C3380CC4-5D6E-409C-BE32-E72D297353CC}">
                <c16:uniqueId val="{00000007-DB58-E242-A9B4-ADC0DC2F0446}"/>
              </c:ext>
            </c:extLst>
          </c:dPt>
          <c:dPt>
            <c:idx val="4"/>
            <c:invertIfNegative val="0"/>
            <c:bubble3D val="0"/>
            <c:spPr>
              <a:solidFill>
                <a:srgbClr val="7030A0">
                  <a:alpha val="20000"/>
                </a:srgbClr>
              </a:solidFill>
              <a:ln>
                <a:noFill/>
              </a:ln>
              <a:effectLst/>
            </c:spPr>
            <c:extLst>
              <c:ext xmlns:c16="http://schemas.microsoft.com/office/drawing/2014/chart" uri="{C3380CC4-5D6E-409C-BE32-E72D297353CC}">
                <c16:uniqueId val="{00000009-DB58-E242-A9B4-ADC0DC2F0446}"/>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Workplace closed</c:v>
                </c:pt>
                <c:pt idx="1">
                  <c:v>Retired</c:v>
                </c:pt>
                <c:pt idx="2">
                  <c:v>Finance stressed</c:v>
                </c:pt>
                <c:pt idx="3">
                  <c:v>Job Hurt</c:v>
                </c:pt>
              </c:strCache>
            </c:strRef>
          </c:cat>
          <c:val>
            <c:numRef>
              <c:f>Sheet1!$B$2:$B$5</c:f>
              <c:numCache>
                <c:formatCode>0%</c:formatCode>
                <c:ptCount val="4"/>
                <c:pt idx="0">
                  <c:v>0.55000000000000004</c:v>
                </c:pt>
                <c:pt idx="1">
                  <c:v>0.49</c:v>
                </c:pt>
                <c:pt idx="2">
                  <c:v>0.49</c:v>
                </c:pt>
                <c:pt idx="3">
                  <c:v>0.46</c:v>
                </c:pt>
              </c:numCache>
            </c:numRef>
          </c:val>
          <c:extLst>
            <c:ext xmlns:c16="http://schemas.microsoft.com/office/drawing/2014/chart" uri="{C3380CC4-5D6E-409C-BE32-E72D297353CC}">
              <c16:uniqueId val="{0000000A-DB58-E242-A9B4-ADC0DC2F0446}"/>
            </c:ext>
          </c:extLst>
        </c:ser>
        <c:dLbls>
          <c:dLblPos val="ctr"/>
          <c:showLegendKey val="0"/>
          <c:showVal val="1"/>
          <c:showCatName val="0"/>
          <c:showSerName val="0"/>
          <c:showPercent val="0"/>
          <c:showBubbleSize val="0"/>
        </c:dLbls>
        <c:gapWidth val="70"/>
        <c:axId val="951065423"/>
        <c:axId val="819464095"/>
      </c:barChart>
      <c:catAx>
        <c:axId val="951065423"/>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9464095"/>
        <c:crosses val="autoZero"/>
        <c:auto val="1"/>
        <c:lblAlgn val="ctr"/>
        <c:lblOffset val="100"/>
        <c:noMultiLvlLbl val="0"/>
      </c:catAx>
      <c:valAx>
        <c:axId val="819464095"/>
        <c:scaling>
          <c:orientation val="minMax"/>
          <c:max val="0.70000000000000007"/>
          <c:min val="0"/>
        </c:scaling>
        <c:delete val="1"/>
        <c:axPos val="l"/>
        <c:numFmt formatCode="0%" sourceLinked="1"/>
        <c:majorTickMark val="out"/>
        <c:minorTickMark val="none"/>
        <c:tickLblPos val="nextTo"/>
        <c:crossAx val="95106542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349262244305E-2"/>
          <c:y val="0"/>
          <c:w val="0.53937766283207533"/>
          <c:h val="1"/>
        </c:manualLayout>
      </c:layout>
      <c:pieChart>
        <c:varyColors val="1"/>
        <c:ser>
          <c:idx val="0"/>
          <c:order val="0"/>
          <c:tx>
            <c:strRef>
              <c:f>Sheet1!$B$1</c:f>
              <c:strCache>
                <c:ptCount val="1"/>
                <c:pt idx="0">
                  <c:v>Sales</c:v>
                </c:pt>
              </c:strCache>
            </c:strRef>
          </c:tx>
          <c:spPr>
            <a:solidFill>
              <a:srgbClr val="0070C0"/>
            </a:solidFill>
            <a:ln>
              <a:noFill/>
            </a:ln>
          </c:spPr>
          <c:dPt>
            <c:idx val="0"/>
            <c:bubble3D val="0"/>
            <c:spPr>
              <a:solidFill>
                <a:srgbClr val="7030A0"/>
              </a:solidFill>
              <a:ln w="19050">
                <a:noFill/>
              </a:ln>
              <a:effectLst/>
            </c:spPr>
            <c:extLst>
              <c:ext xmlns:c16="http://schemas.microsoft.com/office/drawing/2014/chart" uri="{C3380CC4-5D6E-409C-BE32-E72D297353CC}">
                <c16:uniqueId val="{00000001-3139-D046-BC3B-36ADFE93A010}"/>
              </c:ext>
            </c:extLst>
          </c:dPt>
          <c:dPt>
            <c:idx val="1"/>
            <c:bubble3D val="0"/>
            <c:spPr>
              <a:solidFill>
                <a:srgbClr val="1F497D"/>
              </a:solidFill>
              <a:ln w="19050">
                <a:noFill/>
              </a:ln>
              <a:effectLst/>
            </c:spPr>
            <c:extLst>
              <c:ext xmlns:c16="http://schemas.microsoft.com/office/drawing/2014/chart" uri="{C3380CC4-5D6E-409C-BE32-E72D297353CC}">
                <c16:uniqueId val="{00000003-3139-D046-BC3B-36ADFE93A010}"/>
              </c:ext>
            </c:extLst>
          </c:dPt>
          <c:dPt>
            <c:idx val="2"/>
            <c:bubble3D val="0"/>
            <c:spPr>
              <a:solidFill>
                <a:srgbClr val="0070C0"/>
              </a:solidFill>
              <a:ln w="19050">
                <a:noFill/>
              </a:ln>
              <a:effectLst/>
            </c:spPr>
            <c:extLst>
              <c:ext xmlns:c16="http://schemas.microsoft.com/office/drawing/2014/chart" uri="{C3380CC4-5D6E-409C-BE32-E72D297353CC}">
                <c16:uniqueId val="{00000005-3139-D046-BC3B-36ADFE93A010}"/>
              </c:ext>
            </c:extLst>
          </c:dPt>
          <c:dPt>
            <c:idx val="3"/>
            <c:bubble3D val="0"/>
            <c:spPr>
              <a:solidFill>
                <a:srgbClr val="A6A6A6"/>
              </a:solidFill>
              <a:ln w="19050">
                <a:noFill/>
              </a:ln>
              <a:effectLst/>
            </c:spPr>
            <c:extLst>
              <c:ext xmlns:c16="http://schemas.microsoft.com/office/drawing/2014/chart" uri="{C3380CC4-5D6E-409C-BE32-E72D297353CC}">
                <c16:uniqueId val="{00000007-3139-D046-BC3B-36ADFE93A010}"/>
              </c:ext>
            </c:extLst>
          </c:dPt>
          <c:dPt>
            <c:idx val="4"/>
            <c:bubble3D val="0"/>
            <c:spPr>
              <a:solidFill>
                <a:srgbClr val="0070C0"/>
              </a:solidFill>
              <a:ln w="19050">
                <a:noFill/>
              </a:ln>
              <a:effectLst/>
            </c:spPr>
            <c:extLst>
              <c:ext xmlns:c16="http://schemas.microsoft.com/office/drawing/2014/chart" uri="{C3380CC4-5D6E-409C-BE32-E72D297353CC}">
                <c16:uniqueId val="{00000009-3139-D046-BC3B-36ADFE93A010}"/>
              </c:ext>
            </c:extLst>
          </c:dPt>
          <c:dPt>
            <c:idx val="5"/>
            <c:bubble3D val="0"/>
            <c:spPr>
              <a:solidFill>
                <a:srgbClr val="0070C0"/>
              </a:solidFill>
              <a:ln w="19050">
                <a:noFill/>
              </a:ln>
              <a:effectLst/>
            </c:spPr>
            <c:extLst>
              <c:ext xmlns:c16="http://schemas.microsoft.com/office/drawing/2014/chart" uri="{C3380CC4-5D6E-409C-BE32-E72D297353CC}">
                <c16:uniqueId val="{0000000B-3139-D046-BC3B-36ADFE93A010}"/>
              </c:ext>
            </c:extLst>
          </c:dPt>
          <c:dPt>
            <c:idx val="6"/>
            <c:bubble3D val="0"/>
            <c:spPr>
              <a:solidFill>
                <a:srgbClr val="0070C0"/>
              </a:solidFill>
              <a:ln w="19050">
                <a:noFill/>
              </a:ln>
              <a:effectLst/>
            </c:spPr>
            <c:extLst>
              <c:ext xmlns:c16="http://schemas.microsoft.com/office/drawing/2014/chart" uri="{C3380CC4-5D6E-409C-BE32-E72D297353CC}">
                <c16:uniqueId val="{0000000D-3139-D046-BC3B-36ADFE93A010}"/>
              </c:ext>
            </c:extLst>
          </c:dPt>
          <c:dPt>
            <c:idx val="7"/>
            <c:bubble3D val="0"/>
            <c:spPr>
              <a:solidFill>
                <a:srgbClr val="0070C0"/>
              </a:solidFill>
              <a:ln w="19050">
                <a:noFill/>
              </a:ln>
              <a:effectLst/>
            </c:spPr>
            <c:extLst>
              <c:ext xmlns:c16="http://schemas.microsoft.com/office/drawing/2014/chart" uri="{C3380CC4-5D6E-409C-BE32-E72D297353CC}">
                <c16:uniqueId val="{0000000F-3139-D046-BC3B-36ADFE93A010}"/>
              </c:ext>
            </c:extLst>
          </c:dPt>
          <c:dLbls>
            <c:dLbl>
              <c:idx val="0"/>
              <c:layout>
                <c:manualLayout>
                  <c:x val="9.3561456543281116E-2"/>
                  <c:y val="3.7413082980012113E-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139-D046-BC3B-36ADFE93A010}"/>
                </c:ext>
              </c:extLst>
            </c:dLbl>
            <c:dLbl>
              <c:idx val="1"/>
              <c:layout>
                <c:manualLayout>
                  <c:x val="-0.21203124150705149"/>
                  <c:y val="0.12916111447607512"/>
                </c:manualLayout>
              </c:layout>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139-D046-BC3B-36ADFE93A010}"/>
                </c:ext>
              </c:extLst>
            </c:dLbl>
            <c:dLbl>
              <c:idx val="2"/>
              <c:layout>
                <c:manualLayout>
                  <c:x val="-6.0586865354623716E-2"/>
                  <c:y val="-0.13782949727437915"/>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139-D046-BC3B-36ADFE93A010}"/>
                </c:ext>
              </c:extLst>
            </c:dLbl>
            <c:dLbl>
              <c:idx val="3"/>
              <c:layout>
                <c:manualLayout>
                  <c:x val="-1.079456367673068E-2"/>
                  <c:y val="-9.7772562083585701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139-D046-BC3B-36ADFE93A01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Real and useful difference</c:v>
                </c:pt>
                <c:pt idx="1">
                  <c:v>Sounds okay, no game changer</c:v>
                </c:pt>
                <c:pt idx="2">
                  <c:v>Probably not good idea</c:v>
                </c:pt>
                <c:pt idx="3">
                  <c:v>Terrible idea</c:v>
                </c:pt>
              </c:strCache>
            </c:strRef>
          </c:cat>
          <c:val>
            <c:numRef>
              <c:f>Sheet1!$B$2:$B$5</c:f>
              <c:numCache>
                <c:formatCode>0%</c:formatCode>
                <c:ptCount val="4"/>
                <c:pt idx="0">
                  <c:v>0.43</c:v>
                </c:pt>
                <c:pt idx="1">
                  <c:v>0.46</c:v>
                </c:pt>
                <c:pt idx="2">
                  <c:v>0.08</c:v>
                </c:pt>
                <c:pt idx="3">
                  <c:v>0.03</c:v>
                </c:pt>
              </c:numCache>
            </c:numRef>
          </c:val>
          <c:extLst>
            <c:ext xmlns:c16="http://schemas.microsoft.com/office/drawing/2014/chart" uri="{C3380CC4-5D6E-409C-BE32-E72D297353CC}">
              <c16:uniqueId val="{00000010-3139-D046-BC3B-36ADFE93A010}"/>
            </c:ext>
          </c:extLst>
        </c:ser>
        <c:dLbls>
          <c:dLblPos val="bestFit"/>
          <c:showLegendKey val="0"/>
          <c:showVal val="1"/>
          <c:showCatName val="0"/>
          <c:showSerName val="0"/>
          <c:showPercent val="0"/>
          <c:showBubbleSize val="0"/>
          <c:showLeaderLines val="1"/>
        </c:dLbls>
        <c:firstSliceAng val="180"/>
      </c:pieChart>
      <c:spPr>
        <a:noFill/>
        <a:ln>
          <a:noFill/>
        </a:ln>
        <a:effectLst/>
      </c:spPr>
    </c:plotArea>
    <c:legend>
      <c:legendPos val="r"/>
      <c:layout>
        <c:manualLayout>
          <c:xMode val="edge"/>
          <c:yMode val="edge"/>
          <c:x val="0.58004465461661003"/>
          <c:y val="0.18867110841913992"/>
          <c:w val="0.34295958088213774"/>
          <c:h val="0.8034270139309509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356664221387734E-3"/>
          <c:y val="0.10651011170948858"/>
          <c:w val="0.99016436798240315"/>
          <c:h val="0.77951239931215499"/>
        </c:manualLayout>
      </c:layout>
      <c:barChart>
        <c:barDir val="col"/>
        <c:grouping val="clustered"/>
        <c:varyColors val="0"/>
        <c:ser>
          <c:idx val="0"/>
          <c:order val="0"/>
          <c:tx>
            <c:strRef>
              <c:f>Sheet1!$B$1</c:f>
              <c:strCache>
                <c:ptCount val="1"/>
                <c:pt idx="0">
                  <c:v>Favor</c:v>
                </c:pt>
              </c:strCache>
            </c:strRef>
          </c:tx>
          <c:spPr>
            <a:solidFill>
              <a:srgbClr val="7030A0"/>
            </a:solidFill>
            <a:ln>
              <a:noFill/>
            </a:ln>
            <a:effectLst/>
          </c:spPr>
          <c:invertIfNegative val="0"/>
          <c:dPt>
            <c:idx val="0"/>
            <c:invertIfNegative val="0"/>
            <c:bubble3D val="0"/>
            <c:spPr>
              <a:solidFill>
                <a:srgbClr val="7030A0"/>
              </a:solidFill>
              <a:ln>
                <a:noFill/>
              </a:ln>
              <a:effectLst/>
            </c:spPr>
            <c:extLst>
              <c:ext xmlns:c16="http://schemas.microsoft.com/office/drawing/2014/chart" uri="{C3380CC4-5D6E-409C-BE32-E72D297353CC}">
                <c16:uniqueId val="{00000001-F0F4-1343-A9B9-18EA44AB77E6}"/>
              </c:ext>
            </c:extLst>
          </c:dPt>
          <c:dPt>
            <c:idx val="1"/>
            <c:invertIfNegative val="0"/>
            <c:bubble3D val="0"/>
            <c:spPr>
              <a:solidFill>
                <a:srgbClr val="7030A0">
                  <a:alpha val="80000"/>
                </a:srgbClr>
              </a:solidFill>
              <a:ln>
                <a:noFill/>
              </a:ln>
              <a:effectLst/>
            </c:spPr>
            <c:extLst>
              <c:ext xmlns:c16="http://schemas.microsoft.com/office/drawing/2014/chart" uri="{C3380CC4-5D6E-409C-BE32-E72D297353CC}">
                <c16:uniqueId val="{00000003-F0F4-1343-A9B9-18EA44AB77E6}"/>
              </c:ext>
            </c:extLst>
          </c:dPt>
          <c:dPt>
            <c:idx val="2"/>
            <c:invertIfNegative val="0"/>
            <c:bubble3D val="0"/>
            <c:spPr>
              <a:solidFill>
                <a:srgbClr val="7030A0">
                  <a:alpha val="60392"/>
                </a:srgbClr>
              </a:solidFill>
              <a:ln>
                <a:noFill/>
              </a:ln>
              <a:effectLst/>
            </c:spPr>
            <c:extLst>
              <c:ext xmlns:c16="http://schemas.microsoft.com/office/drawing/2014/chart" uri="{C3380CC4-5D6E-409C-BE32-E72D297353CC}">
                <c16:uniqueId val="{00000005-F0F4-1343-A9B9-18EA44AB77E6}"/>
              </c:ext>
            </c:extLst>
          </c:dPt>
          <c:dPt>
            <c:idx val="3"/>
            <c:invertIfNegative val="0"/>
            <c:bubble3D val="0"/>
            <c:spPr>
              <a:solidFill>
                <a:srgbClr val="7030A0">
                  <a:alpha val="40000"/>
                </a:srgbClr>
              </a:solidFill>
              <a:ln>
                <a:noFill/>
              </a:ln>
              <a:effectLst/>
            </c:spPr>
            <c:extLst>
              <c:ext xmlns:c16="http://schemas.microsoft.com/office/drawing/2014/chart" uri="{C3380CC4-5D6E-409C-BE32-E72D297353CC}">
                <c16:uniqueId val="{00000007-F0F4-1343-A9B9-18EA44AB77E6}"/>
              </c:ext>
            </c:extLst>
          </c:dPt>
          <c:dPt>
            <c:idx val="4"/>
            <c:invertIfNegative val="0"/>
            <c:bubble3D val="0"/>
            <c:spPr>
              <a:solidFill>
                <a:srgbClr val="7030A0">
                  <a:alpha val="20000"/>
                </a:srgbClr>
              </a:solidFill>
              <a:ln>
                <a:noFill/>
              </a:ln>
              <a:effectLst/>
            </c:spPr>
            <c:extLst>
              <c:ext xmlns:c16="http://schemas.microsoft.com/office/drawing/2014/chart" uri="{C3380CC4-5D6E-409C-BE32-E72D297353CC}">
                <c16:uniqueId val="{00000009-F0F4-1343-A9B9-18EA44AB77E6}"/>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Hispanic </c:v>
                </c:pt>
                <c:pt idx="1">
                  <c:v>Workplace closed</c:v>
                </c:pt>
                <c:pt idx="2">
                  <c:v>One parent HH</c:v>
                </c:pt>
                <c:pt idx="3">
                  <c:v>&lt;35</c:v>
                </c:pt>
                <c:pt idx="4">
                  <c:v>Job Hurt</c:v>
                </c:pt>
              </c:strCache>
            </c:strRef>
          </c:cat>
          <c:val>
            <c:numRef>
              <c:f>Sheet1!$B$2:$B$6</c:f>
              <c:numCache>
                <c:formatCode>0%</c:formatCode>
                <c:ptCount val="5"/>
                <c:pt idx="0">
                  <c:v>0.5</c:v>
                </c:pt>
                <c:pt idx="1">
                  <c:v>0.5</c:v>
                </c:pt>
                <c:pt idx="2">
                  <c:v>0.47</c:v>
                </c:pt>
                <c:pt idx="3">
                  <c:v>0.47</c:v>
                </c:pt>
                <c:pt idx="4">
                  <c:v>0.45</c:v>
                </c:pt>
              </c:numCache>
            </c:numRef>
          </c:val>
          <c:extLst>
            <c:ext xmlns:c16="http://schemas.microsoft.com/office/drawing/2014/chart" uri="{C3380CC4-5D6E-409C-BE32-E72D297353CC}">
              <c16:uniqueId val="{0000000A-F0F4-1343-A9B9-18EA44AB77E6}"/>
            </c:ext>
          </c:extLst>
        </c:ser>
        <c:dLbls>
          <c:dLblPos val="ctr"/>
          <c:showLegendKey val="0"/>
          <c:showVal val="1"/>
          <c:showCatName val="0"/>
          <c:showSerName val="0"/>
          <c:showPercent val="0"/>
          <c:showBubbleSize val="0"/>
        </c:dLbls>
        <c:gapWidth val="84"/>
        <c:axId val="951065423"/>
        <c:axId val="819464095"/>
      </c:barChart>
      <c:catAx>
        <c:axId val="951065423"/>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9464095"/>
        <c:crosses val="autoZero"/>
        <c:auto val="1"/>
        <c:lblAlgn val="ctr"/>
        <c:lblOffset val="100"/>
        <c:noMultiLvlLbl val="0"/>
      </c:catAx>
      <c:valAx>
        <c:axId val="819464095"/>
        <c:scaling>
          <c:orientation val="minMax"/>
          <c:max val="0.70000000000000007"/>
          <c:min val="0"/>
        </c:scaling>
        <c:delete val="1"/>
        <c:axPos val="l"/>
        <c:numFmt formatCode="0%" sourceLinked="1"/>
        <c:majorTickMark val="out"/>
        <c:minorTickMark val="none"/>
        <c:tickLblPos val="nextTo"/>
        <c:crossAx val="95106542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349262244305E-2"/>
          <c:y val="0"/>
          <c:w val="0.53937766283207533"/>
          <c:h val="1"/>
        </c:manualLayout>
      </c:layout>
      <c:pieChart>
        <c:varyColors val="1"/>
        <c:ser>
          <c:idx val="0"/>
          <c:order val="0"/>
          <c:tx>
            <c:strRef>
              <c:f>Sheet1!$B$1</c:f>
              <c:strCache>
                <c:ptCount val="1"/>
                <c:pt idx="0">
                  <c:v>Sales</c:v>
                </c:pt>
              </c:strCache>
            </c:strRef>
          </c:tx>
          <c:spPr>
            <a:solidFill>
              <a:srgbClr val="0070C0"/>
            </a:solidFill>
            <a:ln>
              <a:noFill/>
            </a:ln>
          </c:spPr>
          <c:dPt>
            <c:idx val="0"/>
            <c:bubble3D val="0"/>
            <c:spPr>
              <a:solidFill>
                <a:srgbClr val="7030A0"/>
              </a:solidFill>
              <a:ln w="19050">
                <a:noFill/>
              </a:ln>
              <a:effectLst/>
            </c:spPr>
            <c:extLst>
              <c:ext xmlns:c16="http://schemas.microsoft.com/office/drawing/2014/chart" uri="{C3380CC4-5D6E-409C-BE32-E72D297353CC}">
                <c16:uniqueId val="{00000001-CBFC-9F46-8A3B-FFC3E14D7B7A}"/>
              </c:ext>
            </c:extLst>
          </c:dPt>
          <c:dPt>
            <c:idx val="1"/>
            <c:bubble3D val="0"/>
            <c:spPr>
              <a:solidFill>
                <a:srgbClr val="1F497D"/>
              </a:solidFill>
              <a:ln w="19050">
                <a:noFill/>
              </a:ln>
              <a:effectLst/>
            </c:spPr>
            <c:extLst>
              <c:ext xmlns:c16="http://schemas.microsoft.com/office/drawing/2014/chart" uri="{C3380CC4-5D6E-409C-BE32-E72D297353CC}">
                <c16:uniqueId val="{00000003-CBFC-9F46-8A3B-FFC3E14D7B7A}"/>
              </c:ext>
            </c:extLst>
          </c:dPt>
          <c:dPt>
            <c:idx val="2"/>
            <c:bubble3D val="0"/>
            <c:spPr>
              <a:solidFill>
                <a:srgbClr val="0070C0"/>
              </a:solidFill>
              <a:ln w="19050">
                <a:noFill/>
              </a:ln>
              <a:effectLst/>
            </c:spPr>
            <c:extLst>
              <c:ext xmlns:c16="http://schemas.microsoft.com/office/drawing/2014/chart" uri="{C3380CC4-5D6E-409C-BE32-E72D297353CC}">
                <c16:uniqueId val="{00000005-CBFC-9F46-8A3B-FFC3E14D7B7A}"/>
              </c:ext>
            </c:extLst>
          </c:dPt>
          <c:dPt>
            <c:idx val="3"/>
            <c:bubble3D val="0"/>
            <c:spPr>
              <a:solidFill>
                <a:schemeClr val="bg1">
                  <a:lumMod val="65000"/>
                </a:schemeClr>
              </a:solidFill>
              <a:ln w="19050">
                <a:noFill/>
              </a:ln>
              <a:effectLst/>
            </c:spPr>
            <c:extLst>
              <c:ext xmlns:c16="http://schemas.microsoft.com/office/drawing/2014/chart" uri="{C3380CC4-5D6E-409C-BE32-E72D297353CC}">
                <c16:uniqueId val="{00000007-CBFC-9F46-8A3B-FFC3E14D7B7A}"/>
              </c:ext>
            </c:extLst>
          </c:dPt>
          <c:dPt>
            <c:idx val="4"/>
            <c:bubble3D val="0"/>
            <c:spPr>
              <a:solidFill>
                <a:srgbClr val="0070C0"/>
              </a:solidFill>
              <a:ln w="19050">
                <a:noFill/>
              </a:ln>
              <a:effectLst/>
            </c:spPr>
            <c:extLst>
              <c:ext xmlns:c16="http://schemas.microsoft.com/office/drawing/2014/chart" uri="{C3380CC4-5D6E-409C-BE32-E72D297353CC}">
                <c16:uniqueId val="{00000009-CBFC-9F46-8A3B-FFC3E14D7B7A}"/>
              </c:ext>
            </c:extLst>
          </c:dPt>
          <c:dPt>
            <c:idx val="5"/>
            <c:bubble3D val="0"/>
            <c:spPr>
              <a:solidFill>
                <a:srgbClr val="0070C0"/>
              </a:solidFill>
              <a:ln w="19050">
                <a:noFill/>
              </a:ln>
              <a:effectLst/>
            </c:spPr>
            <c:extLst>
              <c:ext xmlns:c16="http://schemas.microsoft.com/office/drawing/2014/chart" uri="{C3380CC4-5D6E-409C-BE32-E72D297353CC}">
                <c16:uniqueId val="{0000000B-CBFC-9F46-8A3B-FFC3E14D7B7A}"/>
              </c:ext>
            </c:extLst>
          </c:dPt>
          <c:dPt>
            <c:idx val="6"/>
            <c:bubble3D val="0"/>
            <c:spPr>
              <a:solidFill>
                <a:srgbClr val="0070C0"/>
              </a:solidFill>
              <a:ln w="19050">
                <a:noFill/>
              </a:ln>
              <a:effectLst/>
            </c:spPr>
            <c:extLst>
              <c:ext xmlns:c16="http://schemas.microsoft.com/office/drawing/2014/chart" uri="{C3380CC4-5D6E-409C-BE32-E72D297353CC}">
                <c16:uniqueId val="{0000000D-CBFC-9F46-8A3B-FFC3E14D7B7A}"/>
              </c:ext>
            </c:extLst>
          </c:dPt>
          <c:dPt>
            <c:idx val="7"/>
            <c:bubble3D val="0"/>
            <c:spPr>
              <a:solidFill>
                <a:srgbClr val="0070C0"/>
              </a:solidFill>
              <a:ln w="19050">
                <a:noFill/>
              </a:ln>
              <a:effectLst/>
            </c:spPr>
            <c:extLst>
              <c:ext xmlns:c16="http://schemas.microsoft.com/office/drawing/2014/chart" uri="{C3380CC4-5D6E-409C-BE32-E72D297353CC}">
                <c16:uniqueId val="{0000000F-CBFC-9F46-8A3B-FFC3E14D7B7A}"/>
              </c:ext>
            </c:extLst>
          </c:dPt>
          <c:dLbls>
            <c:dLbl>
              <c:idx val="0"/>
              <c:layout>
                <c:manualLayout>
                  <c:x val="0.13604187833707543"/>
                  <c:y val="6.0490006056935192E-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BFC-9F46-8A3B-FFC3E14D7B7A}"/>
                </c:ext>
              </c:extLst>
            </c:dLbl>
            <c:dLbl>
              <c:idx val="1"/>
              <c:layout>
                <c:manualLayout>
                  <c:x val="-0.21203124150705149"/>
                  <c:y val="0.12916111447607512"/>
                </c:manualLayout>
              </c:layout>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BFC-9F46-8A3B-FFC3E14D7B7A}"/>
                </c:ext>
              </c:extLst>
            </c:dLbl>
            <c:dLbl>
              <c:idx val="2"/>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5-CBFC-9F46-8A3B-FFC3E14D7B7A}"/>
                </c:ext>
              </c:extLst>
            </c:dLbl>
            <c:dLbl>
              <c:idx val="3"/>
              <c:layout>
                <c:manualLayout>
                  <c:x val="-1.079456367673068E-2"/>
                  <c:y val="-9.7772562083585701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BFC-9F46-8A3B-FFC3E14D7B7A}"/>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Real and useful difference</c:v>
                </c:pt>
                <c:pt idx="1">
                  <c:v>Sounds okay, no game changer</c:v>
                </c:pt>
                <c:pt idx="2">
                  <c:v>Probably not good idea</c:v>
                </c:pt>
                <c:pt idx="3">
                  <c:v>Terrible idea</c:v>
                </c:pt>
              </c:strCache>
            </c:strRef>
          </c:cat>
          <c:val>
            <c:numRef>
              <c:f>Sheet1!$B$2:$B$5</c:f>
              <c:numCache>
                <c:formatCode>0%</c:formatCode>
                <c:ptCount val="4"/>
                <c:pt idx="0">
                  <c:v>0.39</c:v>
                </c:pt>
                <c:pt idx="1">
                  <c:v>0.46</c:v>
                </c:pt>
                <c:pt idx="2">
                  <c:v>0.11</c:v>
                </c:pt>
                <c:pt idx="3">
                  <c:v>0.04</c:v>
                </c:pt>
              </c:numCache>
            </c:numRef>
          </c:val>
          <c:extLst>
            <c:ext xmlns:c16="http://schemas.microsoft.com/office/drawing/2014/chart" uri="{C3380CC4-5D6E-409C-BE32-E72D297353CC}">
              <c16:uniqueId val="{00000010-CBFC-9F46-8A3B-FFC3E14D7B7A}"/>
            </c:ext>
          </c:extLst>
        </c:ser>
        <c:dLbls>
          <c:dLblPos val="bestFit"/>
          <c:showLegendKey val="0"/>
          <c:showVal val="1"/>
          <c:showCatName val="0"/>
          <c:showSerName val="0"/>
          <c:showPercent val="0"/>
          <c:showBubbleSize val="0"/>
          <c:showLeaderLines val="1"/>
        </c:dLbls>
        <c:firstSliceAng val="180"/>
      </c:pieChart>
      <c:spPr>
        <a:noFill/>
        <a:ln>
          <a:noFill/>
        </a:ln>
        <a:effectLst/>
      </c:spPr>
    </c:plotArea>
    <c:legend>
      <c:legendPos val="r"/>
      <c:layout>
        <c:manualLayout>
          <c:xMode val="edge"/>
          <c:yMode val="edge"/>
          <c:x val="0.56432829768327675"/>
          <c:y val="0.1449837316140814"/>
          <c:w val="0.36950984450325913"/>
          <c:h val="0.7380423985463355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349262244305E-2"/>
          <c:y val="0"/>
          <c:w val="0.53937766283207533"/>
          <c:h val="1"/>
        </c:manualLayout>
      </c:layout>
      <c:pieChart>
        <c:varyColors val="1"/>
        <c:ser>
          <c:idx val="0"/>
          <c:order val="0"/>
          <c:tx>
            <c:strRef>
              <c:f>Sheet1!$B$1</c:f>
              <c:strCache>
                <c:ptCount val="1"/>
                <c:pt idx="0">
                  <c:v>Sales</c:v>
                </c:pt>
              </c:strCache>
            </c:strRef>
          </c:tx>
          <c:spPr>
            <a:solidFill>
              <a:srgbClr val="FF0000"/>
            </a:solidFill>
            <a:ln>
              <a:noFill/>
            </a:ln>
          </c:spPr>
          <c:dPt>
            <c:idx val="0"/>
            <c:bubble3D val="0"/>
            <c:spPr>
              <a:solidFill>
                <a:srgbClr val="FF0000"/>
              </a:solidFill>
              <a:ln w="19050">
                <a:noFill/>
              </a:ln>
              <a:effectLst/>
            </c:spPr>
            <c:extLst>
              <c:ext xmlns:c16="http://schemas.microsoft.com/office/drawing/2014/chart" uri="{C3380CC4-5D6E-409C-BE32-E72D297353CC}">
                <c16:uniqueId val="{00000001-A744-684C-B1F9-229AA4CBF32B}"/>
              </c:ext>
            </c:extLst>
          </c:dPt>
          <c:dPt>
            <c:idx val="1"/>
            <c:bubble3D val="0"/>
            <c:spPr>
              <a:solidFill>
                <a:srgbClr val="0070C0"/>
              </a:solidFill>
              <a:ln w="19050">
                <a:noFill/>
              </a:ln>
              <a:effectLst/>
            </c:spPr>
            <c:extLst>
              <c:ext xmlns:c16="http://schemas.microsoft.com/office/drawing/2014/chart" uri="{C3380CC4-5D6E-409C-BE32-E72D297353CC}">
                <c16:uniqueId val="{00000003-A744-684C-B1F9-229AA4CBF32B}"/>
              </c:ext>
            </c:extLst>
          </c:dPt>
          <c:dPt>
            <c:idx val="2"/>
            <c:bubble3D val="0"/>
            <c:spPr>
              <a:solidFill>
                <a:srgbClr val="FF0000"/>
              </a:solidFill>
              <a:ln w="19050">
                <a:noFill/>
              </a:ln>
              <a:effectLst/>
            </c:spPr>
            <c:extLst>
              <c:ext xmlns:c16="http://schemas.microsoft.com/office/drawing/2014/chart" uri="{C3380CC4-5D6E-409C-BE32-E72D297353CC}">
                <c16:uniqueId val="{00000005-A744-684C-B1F9-229AA4CBF32B}"/>
              </c:ext>
            </c:extLst>
          </c:dPt>
          <c:dPt>
            <c:idx val="3"/>
            <c:bubble3D val="0"/>
            <c:spPr>
              <a:solidFill>
                <a:srgbClr val="FF0000"/>
              </a:solidFill>
              <a:ln w="19050">
                <a:noFill/>
              </a:ln>
              <a:effectLst/>
            </c:spPr>
            <c:extLst>
              <c:ext xmlns:c16="http://schemas.microsoft.com/office/drawing/2014/chart" uri="{C3380CC4-5D6E-409C-BE32-E72D297353CC}">
                <c16:uniqueId val="{00000007-A744-684C-B1F9-229AA4CBF32B}"/>
              </c:ext>
            </c:extLst>
          </c:dPt>
          <c:dPt>
            <c:idx val="4"/>
            <c:bubble3D val="0"/>
            <c:spPr>
              <a:solidFill>
                <a:srgbClr val="FF0000"/>
              </a:solidFill>
              <a:ln w="19050">
                <a:noFill/>
              </a:ln>
              <a:effectLst/>
            </c:spPr>
            <c:extLst>
              <c:ext xmlns:c16="http://schemas.microsoft.com/office/drawing/2014/chart" uri="{C3380CC4-5D6E-409C-BE32-E72D297353CC}">
                <c16:uniqueId val="{00000009-A744-684C-B1F9-229AA4CBF32B}"/>
              </c:ext>
            </c:extLst>
          </c:dPt>
          <c:dPt>
            <c:idx val="5"/>
            <c:bubble3D val="0"/>
            <c:spPr>
              <a:solidFill>
                <a:srgbClr val="FF0000"/>
              </a:solidFill>
              <a:ln w="19050">
                <a:noFill/>
              </a:ln>
              <a:effectLst/>
            </c:spPr>
            <c:extLst>
              <c:ext xmlns:c16="http://schemas.microsoft.com/office/drawing/2014/chart" uri="{C3380CC4-5D6E-409C-BE32-E72D297353CC}">
                <c16:uniqueId val="{0000000B-A744-684C-B1F9-229AA4CBF32B}"/>
              </c:ext>
            </c:extLst>
          </c:dPt>
          <c:dPt>
            <c:idx val="6"/>
            <c:bubble3D val="0"/>
            <c:spPr>
              <a:solidFill>
                <a:srgbClr val="FF0000"/>
              </a:solidFill>
              <a:ln w="19050">
                <a:noFill/>
              </a:ln>
              <a:effectLst/>
            </c:spPr>
            <c:extLst>
              <c:ext xmlns:c16="http://schemas.microsoft.com/office/drawing/2014/chart" uri="{C3380CC4-5D6E-409C-BE32-E72D297353CC}">
                <c16:uniqueId val="{0000000D-A744-684C-B1F9-229AA4CBF32B}"/>
              </c:ext>
            </c:extLst>
          </c:dPt>
          <c:dPt>
            <c:idx val="7"/>
            <c:bubble3D val="0"/>
            <c:spPr>
              <a:solidFill>
                <a:srgbClr val="FF0000"/>
              </a:solidFill>
              <a:ln w="19050">
                <a:noFill/>
              </a:ln>
              <a:effectLst/>
            </c:spPr>
            <c:extLst>
              <c:ext xmlns:c16="http://schemas.microsoft.com/office/drawing/2014/chart" uri="{C3380CC4-5D6E-409C-BE32-E72D297353CC}">
                <c16:uniqueId val="{0000000F-A744-684C-B1F9-229AA4CBF32B}"/>
              </c:ext>
            </c:extLst>
          </c:dPt>
          <c:dLbls>
            <c:dLbl>
              <c:idx val="0"/>
              <c:layout>
                <c:manualLayout>
                  <c:x val="-0.1536780798677134"/>
                  <c:y val="0.19468347008033476"/>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744-684C-B1F9-229AA4CBF32B}"/>
                </c:ext>
              </c:extLst>
            </c:dLbl>
            <c:dLbl>
              <c:idx val="1"/>
              <c:layout>
                <c:manualLayout>
                  <c:x val="0.11146961944427865"/>
                  <c:y val="-0.13495481134475018"/>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744-684C-B1F9-229AA4CBF32B}"/>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Job Hurt</c:v>
                </c:pt>
                <c:pt idx="1">
                  <c:v>None of these</c:v>
                </c:pt>
              </c:strCache>
            </c:strRef>
          </c:cat>
          <c:val>
            <c:numRef>
              <c:f>Sheet1!$B$2:$B$3</c:f>
              <c:numCache>
                <c:formatCode>0%</c:formatCode>
                <c:ptCount val="2"/>
                <c:pt idx="0">
                  <c:v>0.42</c:v>
                </c:pt>
                <c:pt idx="1">
                  <c:v>0.57999999999999996</c:v>
                </c:pt>
              </c:numCache>
            </c:numRef>
          </c:val>
          <c:extLst>
            <c:ext xmlns:c16="http://schemas.microsoft.com/office/drawing/2014/chart" uri="{C3380CC4-5D6E-409C-BE32-E72D297353CC}">
              <c16:uniqueId val="{00000010-A744-684C-B1F9-229AA4CBF32B}"/>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53223902677011681"/>
          <c:y val="0.12812205438158403"/>
          <c:w val="0.24174490283890918"/>
          <c:h val="0.3329543837902578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US" sz="2800" b="0" dirty="0">
                <a:solidFill>
                  <a:schemeClr val="tx1"/>
                </a:solidFill>
              </a:rPr>
              <a:t>Types</a:t>
            </a:r>
            <a:r>
              <a:rPr lang="en-US" sz="2800" b="0" baseline="0" dirty="0">
                <a:solidFill>
                  <a:schemeClr val="tx1"/>
                </a:solidFill>
              </a:rPr>
              <a:t> of “job hurt” </a:t>
            </a:r>
            <a:endParaRPr lang="en-US" sz="2800" b="0" dirty="0">
              <a:solidFill>
                <a:schemeClr val="tx1"/>
              </a:solidFill>
            </a:endParaRPr>
          </a:p>
        </c:rich>
      </c:tx>
      <c:layout>
        <c:manualLayout>
          <c:xMode val="edge"/>
          <c:yMode val="edge"/>
          <c:x val="0.40182552706671831"/>
          <c:y val="0.42043776288855089"/>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4190517292178385E-2"/>
          <c:y val="4.9784381795953944E-2"/>
          <c:w val="0.87935584273842304"/>
          <c:h val="0.77951239931215499"/>
        </c:manualLayout>
      </c:layout>
      <c:barChart>
        <c:barDir val="col"/>
        <c:grouping val="clustered"/>
        <c:varyColors val="0"/>
        <c:ser>
          <c:idx val="0"/>
          <c:order val="0"/>
          <c:tx>
            <c:strRef>
              <c:f>Sheet1!$B$1</c:f>
              <c:strCache>
                <c:ptCount val="1"/>
                <c:pt idx="0">
                  <c:v>Favor</c:v>
                </c:pt>
              </c:strCache>
            </c:strRef>
          </c:tx>
          <c:spPr>
            <a:solidFill>
              <a:srgbClr val="7030A0"/>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23D8-9F4F-A0E8-6E082836111B}"/>
              </c:ext>
            </c:extLst>
          </c:dPt>
          <c:dPt>
            <c:idx val="1"/>
            <c:invertIfNegative val="0"/>
            <c:bubble3D val="0"/>
            <c:spPr>
              <a:solidFill>
                <a:srgbClr val="FF0000"/>
              </a:solidFill>
              <a:ln>
                <a:noFill/>
              </a:ln>
              <a:effectLst/>
            </c:spPr>
            <c:extLst>
              <c:ext xmlns:c16="http://schemas.microsoft.com/office/drawing/2014/chart" uri="{C3380CC4-5D6E-409C-BE32-E72D297353CC}">
                <c16:uniqueId val="{00000003-23D8-9F4F-A0E8-6E082836111B}"/>
              </c:ext>
            </c:extLst>
          </c:dPt>
          <c:dPt>
            <c:idx val="2"/>
            <c:invertIfNegative val="0"/>
            <c:bubble3D val="0"/>
            <c:spPr>
              <a:solidFill>
                <a:srgbClr val="FF0000">
                  <a:alpha val="69804"/>
                </a:srgbClr>
              </a:solidFill>
              <a:ln>
                <a:noFill/>
              </a:ln>
              <a:effectLst/>
            </c:spPr>
            <c:extLst>
              <c:ext xmlns:c16="http://schemas.microsoft.com/office/drawing/2014/chart" uri="{C3380CC4-5D6E-409C-BE32-E72D297353CC}">
                <c16:uniqueId val="{00000005-23D8-9F4F-A0E8-6E082836111B}"/>
              </c:ext>
            </c:extLst>
          </c:dPt>
          <c:dPt>
            <c:idx val="3"/>
            <c:invertIfNegative val="0"/>
            <c:bubble3D val="0"/>
            <c:spPr>
              <a:solidFill>
                <a:srgbClr val="FF0000">
                  <a:alpha val="55294"/>
                </a:srgbClr>
              </a:solidFill>
              <a:ln>
                <a:noFill/>
              </a:ln>
              <a:effectLst/>
            </c:spPr>
            <c:extLst>
              <c:ext xmlns:c16="http://schemas.microsoft.com/office/drawing/2014/chart" uri="{C3380CC4-5D6E-409C-BE32-E72D297353CC}">
                <c16:uniqueId val="{00000007-23D8-9F4F-A0E8-6E082836111B}"/>
              </c:ext>
            </c:extLst>
          </c:dPt>
          <c:dPt>
            <c:idx val="4"/>
            <c:invertIfNegative val="0"/>
            <c:bubble3D val="0"/>
            <c:spPr>
              <a:solidFill>
                <a:srgbClr val="FF0000">
                  <a:alpha val="40392"/>
                </a:srgbClr>
              </a:solidFill>
              <a:ln>
                <a:noFill/>
              </a:ln>
              <a:effectLst/>
            </c:spPr>
            <c:extLst>
              <c:ext xmlns:c16="http://schemas.microsoft.com/office/drawing/2014/chart" uri="{C3380CC4-5D6E-409C-BE32-E72D297353CC}">
                <c16:uniqueId val="{00000009-23D8-9F4F-A0E8-6E082836111B}"/>
              </c:ext>
            </c:extLst>
          </c:dPt>
          <c:dPt>
            <c:idx val="5"/>
            <c:invertIfNegative val="0"/>
            <c:bubble3D val="0"/>
            <c:spPr>
              <a:solidFill>
                <a:srgbClr val="FF0000">
                  <a:alpha val="29804"/>
                </a:srgbClr>
              </a:solidFill>
              <a:ln>
                <a:noFill/>
              </a:ln>
              <a:effectLst/>
            </c:spPr>
            <c:extLst>
              <c:ext xmlns:c16="http://schemas.microsoft.com/office/drawing/2014/chart" uri="{C3380CC4-5D6E-409C-BE32-E72D297353CC}">
                <c16:uniqueId val="{0000000B-23D8-9F4F-A0E8-6E082836111B}"/>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Work hours reduced</c:v>
                </c:pt>
                <c:pt idx="1">
                  <c:v>Furloughed</c:v>
                </c:pt>
                <c:pt idx="2">
                  <c:v>Became Unemployed</c:v>
                </c:pt>
                <c:pt idx="3">
                  <c:v>Pay cut</c:v>
                </c:pt>
                <c:pt idx="4">
                  <c:v>Unpaid leave</c:v>
                </c:pt>
                <c:pt idx="5">
                  <c:v>Forced to part time</c:v>
                </c:pt>
              </c:strCache>
            </c:strRef>
          </c:cat>
          <c:val>
            <c:numRef>
              <c:f>Sheet1!$B$2:$B$7</c:f>
              <c:numCache>
                <c:formatCode>0%</c:formatCode>
                <c:ptCount val="6"/>
                <c:pt idx="0">
                  <c:v>0.24</c:v>
                </c:pt>
                <c:pt idx="1">
                  <c:v>0.1</c:v>
                </c:pt>
                <c:pt idx="2">
                  <c:v>0.09</c:v>
                </c:pt>
                <c:pt idx="3">
                  <c:v>7.0000000000000007E-2</c:v>
                </c:pt>
                <c:pt idx="4">
                  <c:v>0.04</c:v>
                </c:pt>
                <c:pt idx="5">
                  <c:v>0.03</c:v>
                </c:pt>
              </c:numCache>
            </c:numRef>
          </c:val>
          <c:extLst>
            <c:ext xmlns:c16="http://schemas.microsoft.com/office/drawing/2014/chart" uri="{C3380CC4-5D6E-409C-BE32-E72D297353CC}">
              <c16:uniqueId val="{0000000C-23D8-9F4F-A0E8-6E082836111B}"/>
            </c:ext>
          </c:extLst>
        </c:ser>
        <c:dLbls>
          <c:dLblPos val="ctr"/>
          <c:showLegendKey val="0"/>
          <c:showVal val="1"/>
          <c:showCatName val="0"/>
          <c:showSerName val="0"/>
          <c:showPercent val="0"/>
          <c:showBubbleSize val="0"/>
        </c:dLbls>
        <c:gapWidth val="56"/>
        <c:axId val="951065423"/>
        <c:axId val="819464095"/>
      </c:barChart>
      <c:catAx>
        <c:axId val="951065423"/>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9464095"/>
        <c:crosses val="autoZero"/>
        <c:auto val="1"/>
        <c:lblAlgn val="ctr"/>
        <c:lblOffset val="100"/>
        <c:noMultiLvlLbl val="0"/>
      </c:catAx>
      <c:valAx>
        <c:axId val="819464095"/>
        <c:scaling>
          <c:orientation val="minMax"/>
          <c:max val="0.60000000000000009"/>
          <c:min val="0"/>
        </c:scaling>
        <c:delete val="1"/>
        <c:axPos val="l"/>
        <c:numFmt formatCode="0%" sourceLinked="1"/>
        <c:majorTickMark val="out"/>
        <c:minorTickMark val="none"/>
        <c:tickLblPos val="nextTo"/>
        <c:crossAx val="95106542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349262244305E-2"/>
          <c:y val="0"/>
          <c:w val="0.53937766283207533"/>
          <c:h val="1"/>
        </c:manualLayout>
      </c:layout>
      <c:pieChart>
        <c:varyColors val="1"/>
        <c:ser>
          <c:idx val="0"/>
          <c:order val="0"/>
          <c:tx>
            <c:strRef>
              <c:f>Sheet1!$B$1</c:f>
              <c:strCache>
                <c:ptCount val="1"/>
                <c:pt idx="0">
                  <c:v>Sales</c:v>
                </c:pt>
              </c:strCache>
            </c:strRef>
          </c:tx>
          <c:spPr>
            <a:solidFill>
              <a:srgbClr val="FF0000"/>
            </a:solidFill>
            <a:ln>
              <a:noFill/>
            </a:ln>
          </c:spPr>
          <c:dPt>
            <c:idx val="0"/>
            <c:bubble3D val="0"/>
            <c:spPr>
              <a:solidFill>
                <a:srgbClr val="0070C0"/>
              </a:solidFill>
              <a:ln w="19050">
                <a:noFill/>
              </a:ln>
              <a:effectLst/>
            </c:spPr>
            <c:extLst>
              <c:ext xmlns:c16="http://schemas.microsoft.com/office/drawing/2014/chart" uri="{C3380CC4-5D6E-409C-BE32-E72D297353CC}">
                <c16:uniqueId val="{00000001-A744-684C-B1F9-229AA4CBF32B}"/>
              </c:ext>
            </c:extLst>
          </c:dPt>
          <c:dPt>
            <c:idx val="1"/>
            <c:bubble3D val="0"/>
            <c:spPr>
              <a:solidFill>
                <a:srgbClr val="FF0000">
                  <a:alpha val="50588"/>
                </a:srgbClr>
              </a:solidFill>
              <a:ln w="19050">
                <a:noFill/>
              </a:ln>
              <a:effectLst/>
            </c:spPr>
            <c:extLst>
              <c:ext xmlns:c16="http://schemas.microsoft.com/office/drawing/2014/chart" uri="{C3380CC4-5D6E-409C-BE32-E72D297353CC}">
                <c16:uniqueId val="{00000003-A744-684C-B1F9-229AA4CBF32B}"/>
              </c:ext>
            </c:extLst>
          </c:dPt>
          <c:dPt>
            <c:idx val="2"/>
            <c:bubble3D val="0"/>
            <c:spPr>
              <a:solidFill>
                <a:srgbClr val="FF0000"/>
              </a:solidFill>
              <a:ln w="19050">
                <a:noFill/>
              </a:ln>
              <a:effectLst/>
            </c:spPr>
            <c:extLst>
              <c:ext xmlns:c16="http://schemas.microsoft.com/office/drawing/2014/chart" uri="{C3380CC4-5D6E-409C-BE32-E72D297353CC}">
                <c16:uniqueId val="{00000005-A744-684C-B1F9-229AA4CBF32B}"/>
              </c:ext>
            </c:extLst>
          </c:dPt>
          <c:dPt>
            <c:idx val="3"/>
            <c:bubble3D val="0"/>
            <c:spPr>
              <a:solidFill>
                <a:srgbClr val="FF0000"/>
              </a:solidFill>
              <a:ln w="19050">
                <a:noFill/>
              </a:ln>
              <a:effectLst/>
            </c:spPr>
            <c:extLst>
              <c:ext xmlns:c16="http://schemas.microsoft.com/office/drawing/2014/chart" uri="{C3380CC4-5D6E-409C-BE32-E72D297353CC}">
                <c16:uniqueId val="{00000007-A744-684C-B1F9-229AA4CBF32B}"/>
              </c:ext>
            </c:extLst>
          </c:dPt>
          <c:dPt>
            <c:idx val="4"/>
            <c:bubble3D val="0"/>
            <c:spPr>
              <a:solidFill>
                <a:srgbClr val="FF0000"/>
              </a:solidFill>
              <a:ln w="19050">
                <a:noFill/>
              </a:ln>
              <a:effectLst/>
            </c:spPr>
            <c:extLst>
              <c:ext xmlns:c16="http://schemas.microsoft.com/office/drawing/2014/chart" uri="{C3380CC4-5D6E-409C-BE32-E72D297353CC}">
                <c16:uniqueId val="{00000009-A744-684C-B1F9-229AA4CBF32B}"/>
              </c:ext>
            </c:extLst>
          </c:dPt>
          <c:dPt>
            <c:idx val="5"/>
            <c:bubble3D val="0"/>
            <c:spPr>
              <a:solidFill>
                <a:srgbClr val="FF0000"/>
              </a:solidFill>
              <a:ln w="19050">
                <a:noFill/>
              </a:ln>
              <a:effectLst/>
            </c:spPr>
            <c:extLst>
              <c:ext xmlns:c16="http://schemas.microsoft.com/office/drawing/2014/chart" uri="{C3380CC4-5D6E-409C-BE32-E72D297353CC}">
                <c16:uniqueId val="{0000000B-A744-684C-B1F9-229AA4CBF32B}"/>
              </c:ext>
            </c:extLst>
          </c:dPt>
          <c:dPt>
            <c:idx val="6"/>
            <c:bubble3D val="0"/>
            <c:spPr>
              <a:solidFill>
                <a:srgbClr val="FF0000"/>
              </a:solidFill>
              <a:ln w="19050">
                <a:noFill/>
              </a:ln>
              <a:effectLst/>
            </c:spPr>
            <c:extLst>
              <c:ext xmlns:c16="http://schemas.microsoft.com/office/drawing/2014/chart" uri="{C3380CC4-5D6E-409C-BE32-E72D297353CC}">
                <c16:uniqueId val="{0000000D-A744-684C-B1F9-229AA4CBF32B}"/>
              </c:ext>
            </c:extLst>
          </c:dPt>
          <c:dPt>
            <c:idx val="7"/>
            <c:bubble3D val="0"/>
            <c:spPr>
              <a:solidFill>
                <a:srgbClr val="FF0000"/>
              </a:solidFill>
              <a:ln w="19050">
                <a:noFill/>
              </a:ln>
              <a:effectLst/>
            </c:spPr>
            <c:extLst>
              <c:ext xmlns:c16="http://schemas.microsoft.com/office/drawing/2014/chart" uri="{C3380CC4-5D6E-409C-BE32-E72D297353CC}">
                <c16:uniqueId val="{0000000F-A744-684C-B1F9-229AA4CBF32B}"/>
              </c:ext>
            </c:extLst>
          </c:dPt>
          <c:dLbls>
            <c:dLbl>
              <c:idx val="0"/>
              <c:layout>
                <c:manualLayout>
                  <c:x val="0.12011172016440258"/>
                  <c:y val="-7.7971532404603278E-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744-684C-B1F9-229AA4CBF32B}"/>
                </c:ext>
              </c:extLst>
            </c:dLbl>
            <c:dLbl>
              <c:idx val="1"/>
              <c:layout>
                <c:manualLayout>
                  <c:x val="-0.16689579335114504"/>
                  <c:y val="0.15608419139915203"/>
                </c:manualLayout>
              </c:layout>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744-684C-B1F9-229AA4CBF32B}"/>
                </c:ext>
              </c:extLst>
            </c:dLbl>
            <c:dLbl>
              <c:idx val="2"/>
              <c:layout>
                <c:manualLayout>
                  <c:x val="-0.11731005632785131"/>
                  <c:y val="-0.16435911081306151"/>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744-684C-B1F9-229AA4CBF32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Operating normally</c:v>
                </c:pt>
                <c:pt idx="1">
                  <c:v>Reduced or limited</c:v>
                </c:pt>
                <c:pt idx="2">
                  <c:v>Closed</c:v>
                </c:pt>
              </c:strCache>
            </c:strRef>
          </c:cat>
          <c:val>
            <c:numRef>
              <c:f>Sheet1!$B$2:$B$4</c:f>
              <c:numCache>
                <c:formatCode>0%</c:formatCode>
                <c:ptCount val="3"/>
                <c:pt idx="0">
                  <c:v>0.37</c:v>
                </c:pt>
                <c:pt idx="1">
                  <c:v>0.45</c:v>
                </c:pt>
                <c:pt idx="2">
                  <c:v>0.18</c:v>
                </c:pt>
              </c:numCache>
            </c:numRef>
          </c:val>
          <c:extLst>
            <c:ext xmlns:c16="http://schemas.microsoft.com/office/drawing/2014/chart" uri="{C3380CC4-5D6E-409C-BE32-E72D297353CC}">
              <c16:uniqueId val="{00000010-A744-684C-B1F9-229AA4CBF32B}"/>
            </c:ext>
          </c:extLst>
        </c:ser>
        <c:dLbls>
          <c:dLblPos val="bestFit"/>
          <c:showLegendKey val="0"/>
          <c:showVal val="1"/>
          <c:showCatName val="0"/>
          <c:showSerName val="0"/>
          <c:showPercent val="0"/>
          <c:showBubbleSize val="0"/>
          <c:showLeaderLines val="1"/>
        </c:dLbls>
        <c:firstSliceAng val="18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355601458888515E-3"/>
          <c:y val="0.11318372699343383"/>
          <c:w val="0.99016436798240315"/>
          <c:h val="0.77951239931215499"/>
        </c:manualLayout>
      </c:layout>
      <c:barChart>
        <c:barDir val="col"/>
        <c:grouping val="stacked"/>
        <c:varyColors val="0"/>
        <c:ser>
          <c:idx val="0"/>
          <c:order val="0"/>
          <c:tx>
            <c:strRef>
              <c:f>Sheet1!$B$1</c:f>
              <c:strCache>
                <c:ptCount val="1"/>
                <c:pt idx="0">
                  <c:v>Reduced</c:v>
                </c:pt>
              </c:strCache>
            </c:strRef>
          </c:tx>
          <c:spPr>
            <a:solidFill>
              <a:srgbClr val="FF0000"/>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03BD-4D4C-9F97-FE38A72AD06F}"/>
              </c:ext>
            </c:extLst>
          </c:dPt>
          <c:dPt>
            <c:idx val="1"/>
            <c:invertIfNegative val="0"/>
            <c:bubble3D val="0"/>
            <c:spPr>
              <a:solidFill>
                <a:srgbClr val="FF0000"/>
              </a:solidFill>
              <a:ln>
                <a:noFill/>
              </a:ln>
              <a:effectLst/>
            </c:spPr>
            <c:extLst>
              <c:ext xmlns:c16="http://schemas.microsoft.com/office/drawing/2014/chart" uri="{C3380CC4-5D6E-409C-BE32-E72D297353CC}">
                <c16:uniqueId val="{00000003-03BD-4D4C-9F97-FE38A72AD06F}"/>
              </c:ext>
            </c:extLst>
          </c:dPt>
          <c:dPt>
            <c:idx val="2"/>
            <c:invertIfNegative val="0"/>
            <c:bubble3D val="0"/>
            <c:spPr>
              <a:solidFill>
                <a:srgbClr val="FF0000"/>
              </a:solidFill>
              <a:ln>
                <a:noFill/>
              </a:ln>
              <a:effectLst/>
            </c:spPr>
            <c:extLst>
              <c:ext xmlns:c16="http://schemas.microsoft.com/office/drawing/2014/chart" uri="{C3380CC4-5D6E-409C-BE32-E72D297353CC}">
                <c16:uniqueId val="{00000005-03BD-4D4C-9F97-FE38A72AD06F}"/>
              </c:ext>
            </c:extLst>
          </c:dPt>
          <c:dPt>
            <c:idx val="3"/>
            <c:invertIfNegative val="0"/>
            <c:bubble3D val="0"/>
            <c:spPr>
              <a:solidFill>
                <a:srgbClr val="FF0000"/>
              </a:solidFill>
              <a:ln>
                <a:noFill/>
              </a:ln>
              <a:effectLst/>
            </c:spPr>
            <c:extLst>
              <c:ext xmlns:c16="http://schemas.microsoft.com/office/drawing/2014/chart" uri="{C3380CC4-5D6E-409C-BE32-E72D297353CC}">
                <c16:uniqueId val="{00000007-03BD-4D4C-9F97-FE38A72AD06F}"/>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Part time</c:v>
                </c:pt>
                <c:pt idx="1">
                  <c:v>Stressed</c:v>
                </c:pt>
                <c:pt idx="2">
                  <c:v>One parent HH</c:v>
                </c:pt>
                <c:pt idx="3">
                  <c:v>Kid Home</c:v>
                </c:pt>
              </c:strCache>
            </c:strRef>
          </c:cat>
          <c:val>
            <c:numRef>
              <c:f>Sheet1!$B$2:$B$5</c:f>
              <c:numCache>
                <c:formatCode>0%</c:formatCode>
                <c:ptCount val="4"/>
                <c:pt idx="0">
                  <c:v>0.45</c:v>
                </c:pt>
                <c:pt idx="1">
                  <c:v>0.46</c:v>
                </c:pt>
                <c:pt idx="2">
                  <c:v>0.51</c:v>
                </c:pt>
                <c:pt idx="3">
                  <c:v>0.46</c:v>
                </c:pt>
              </c:numCache>
            </c:numRef>
          </c:val>
          <c:extLst>
            <c:ext xmlns:c16="http://schemas.microsoft.com/office/drawing/2014/chart" uri="{C3380CC4-5D6E-409C-BE32-E72D297353CC}">
              <c16:uniqueId val="{0000000C-03BD-4D4C-9F97-FE38A72AD06F}"/>
            </c:ext>
          </c:extLst>
        </c:ser>
        <c:ser>
          <c:idx val="1"/>
          <c:order val="1"/>
          <c:tx>
            <c:strRef>
              <c:f>Sheet1!$C$1</c:f>
              <c:strCache>
                <c:ptCount val="1"/>
                <c:pt idx="0">
                  <c:v>Closed</c:v>
                </c:pt>
              </c:strCache>
            </c:strRef>
          </c:tx>
          <c:spPr>
            <a:solidFill>
              <a:srgbClr val="FF0000">
                <a:alpha val="50196"/>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Part time</c:v>
                </c:pt>
                <c:pt idx="1">
                  <c:v>Stressed</c:v>
                </c:pt>
                <c:pt idx="2">
                  <c:v>One parent HH</c:v>
                </c:pt>
                <c:pt idx="3">
                  <c:v>Kid Home</c:v>
                </c:pt>
              </c:strCache>
            </c:strRef>
          </c:cat>
          <c:val>
            <c:numRef>
              <c:f>Sheet1!$C$2:$C$5</c:f>
              <c:numCache>
                <c:formatCode>0%</c:formatCode>
                <c:ptCount val="4"/>
                <c:pt idx="0">
                  <c:v>0.3</c:v>
                </c:pt>
                <c:pt idx="1">
                  <c:v>0.27</c:v>
                </c:pt>
                <c:pt idx="2">
                  <c:v>0.13</c:v>
                </c:pt>
                <c:pt idx="3">
                  <c:v>0.17</c:v>
                </c:pt>
              </c:numCache>
            </c:numRef>
          </c:val>
          <c:extLst>
            <c:ext xmlns:c16="http://schemas.microsoft.com/office/drawing/2014/chart" uri="{C3380CC4-5D6E-409C-BE32-E72D297353CC}">
              <c16:uniqueId val="{0000000B-CDC9-824E-AD2B-642C0EF0289B}"/>
            </c:ext>
          </c:extLst>
        </c:ser>
        <c:dLbls>
          <c:dLblPos val="ctr"/>
          <c:showLegendKey val="0"/>
          <c:showVal val="1"/>
          <c:showCatName val="0"/>
          <c:showSerName val="0"/>
          <c:showPercent val="0"/>
          <c:showBubbleSize val="0"/>
        </c:dLbls>
        <c:gapWidth val="56"/>
        <c:overlap val="100"/>
        <c:axId val="951065423"/>
        <c:axId val="819464095"/>
      </c:barChart>
      <c:catAx>
        <c:axId val="951065423"/>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9464095"/>
        <c:crosses val="autoZero"/>
        <c:auto val="1"/>
        <c:lblAlgn val="ctr"/>
        <c:lblOffset val="100"/>
        <c:noMultiLvlLbl val="0"/>
      </c:catAx>
      <c:valAx>
        <c:axId val="819464095"/>
        <c:scaling>
          <c:orientation val="minMax"/>
          <c:max val="0.8"/>
          <c:min val="0"/>
        </c:scaling>
        <c:delete val="1"/>
        <c:axPos val="l"/>
        <c:numFmt formatCode="0%" sourceLinked="1"/>
        <c:majorTickMark val="out"/>
        <c:minorTickMark val="none"/>
        <c:tickLblPos val="nextTo"/>
        <c:crossAx val="95106542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349262244305E-2"/>
          <c:y val="0"/>
          <c:w val="0.53937766283207533"/>
          <c:h val="1"/>
        </c:manualLayout>
      </c:layout>
      <c:pieChart>
        <c:varyColors val="1"/>
        <c:ser>
          <c:idx val="0"/>
          <c:order val="0"/>
          <c:tx>
            <c:strRef>
              <c:f>Sheet1!$B$1</c:f>
              <c:strCache>
                <c:ptCount val="1"/>
                <c:pt idx="0">
                  <c:v>Sales</c:v>
                </c:pt>
              </c:strCache>
            </c:strRef>
          </c:tx>
          <c:spPr>
            <a:solidFill>
              <a:srgbClr val="0070C0"/>
            </a:solidFill>
            <a:ln>
              <a:noFill/>
            </a:ln>
          </c:spPr>
          <c:dPt>
            <c:idx val="0"/>
            <c:bubble3D val="0"/>
            <c:spPr>
              <a:solidFill>
                <a:srgbClr val="0070C0"/>
              </a:solidFill>
              <a:ln w="19050">
                <a:noFill/>
              </a:ln>
              <a:effectLst/>
            </c:spPr>
            <c:extLst>
              <c:ext xmlns:c16="http://schemas.microsoft.com/office/drawing/2014/chart" uri="{C3380CC4-5D6E-409C-BE32-E72D297353CC}">
                <c16:uniqueId val="{00000001-B30C-4144-AC2A-C7C799BEA885}"/>
              </c:ext>
            </c:extLst>
          </c:dPt>
          <c:dPt>
            <c:idx val="1"/>
            <c:bubble3D val="0"/>
            <c:spPr>
              <a:solidFill>
                <a:srgbClr val="FF0000"/>
              </a:solidFill>
              <a:ln w="19050">
                <a:noFill/>
              </a:ln>
              <a:effectLst/>
            </c:spPr>
            <c:extLst>
              <c:ext xmlns:c16="http://schemas.microsoft.com/office/drawing/2014/chart" uri="{C3380CC4-5D6E-409C-BE32-E72D297353CC}">
                <c16:uniqueId val="{00000003-B30C-4144-AC2A-C7C799BEA885}"/>
              </c:ext>
            </c:extLst>
          </c:dPt>
          <c:dPt>
            <c:idx val="2"/>
            <c:bubble3D val="0"/>
            <c:spPr>
              <a:solidFill>
                <a:srgbClr val="0070C0"/>
              </a:solidFill>
              <a:ln w="19050">
                <a:noFill/>
              </a:ln>
              <a:effectLst/>
            </c:spPr>
            <c:extLst>
              <c:ext xmlns:c16="http://schemas.microsoft.com/office/drawing/2014/chart" uri="{C3380CC4-5D6E-409C-BE32-E72D297353CC}">
                <c16:uniqueId val="{00000005-B30C-4144-AC2A-C7C799BEA885}"/>
              </c:ext>
            </c:extLst>
          </c:dPt>
          <c:dPt>
            <c:idx val="3"/>
            <c:bubble3D val="0"/>
            <c:spPr>
              <a:solidFill>
                <a:srgbClr val="0070C0"/>
              </a:solidFill>
              <a:ln w="19050">
                <a:noFill/>
              </a:ln>
              <a:effectLst/>
            </c:spPr>
            <c:extLst>
              <c:ext xmlns:c16="http://schemas.microsoft.com/office/drawing/2014/chart" uri="{C3380CC4-5D6E-409C-BE32-E72D297353CC}">
                <c16:uniqueId val="{00000007-B30C-4144-AC2A-C7C799BEA885}"/>
              </c:ext>
            </c:extLst>
          </c:dPt>
          <c:dPt>
            <c:idx val="4"/>
            <c:bubble3D val="0"/>
            <c:spPr>
              <a:solidFill>
                <a:srgbClr val="0070C0"/>
              </a:solidFill>
              <a:ln w="19050">
                <a:noFill/>
              </a:ln>
              <a:effectLst/>
            </c:spPr>
            <c:extLst>
              <c:ext xmlns:c16="http://schemas.microsoft.com/office/drawing/2014/chart" uri="{C3380CC4-5D6E-409C-BE32-E72D297353CC}">
                <c16:uniqueId val="{00000009-B30C-4144-AC2A-C7C799BEA885}"/>
              </c:ext>
            </c:extLst>
          </c:dPt>
          <c:dPt>
            <c:idx val="5"/>
            <c:bubble3D val="0"/>
            <c:spPr>
              <a:solidFill>
                <a:srgbClr val="0070C0"/>
              </a:solidFill>
              <a:ln w="19050">
                <a:noFill/>
              </a:ln>
              <a:effectLst/>
            </c:spPr>
            <c:extLst>
              <c:ext xmlns:c16="http://schemas.microsoft.com/office/drawing/2014/chart" uri="{C3380CC4-5D6E-409C-BE32-E72D297353CC}">
                <c16:uniqueId val="{0000000B-B30C-4144-AC2A-C7C799BEA885}"/>
              </c:ext>
            </c:extLst>
          </c:dPt>
          <c:dPt>
            <c:idx val="6"/>
            <c:bubble3D val="0"/>
            <c:spPr>
              <a:solidFill>
                <a:srgbClr val="0070C0"/>
              </a:solidFill>
              <a:ln w="19050">
                <a:noFill/>
              </a:ln>
              <a:effectLst/>
            </c:spPr>
            <c:extLst>
              <c:ext xmlns:c16="http://schemas.microsoft.com/office/drawing/2014/chart" uri="{C3380CC4-5D6E-409C-BE32-E72D297353CC}">
                <c16:uniqueId val="{0000000D-B30C-4144-AC2A-C7C799BEA885}"/>
              </c:ext>
            </c:extLst>
          </c:dPt>
          <c:dPt>
            <c:idx val="7"/>
            <c:bubble3D val="0"/>
            <c:spPr>
              <a:solidFill>
                <a:srgbClr val="0070C0"/>
              </a:solidFill>
              <a:ln w="19050">
                <a:noFill/>
              </a:ln>
              <a:effectLst/>
            </c:spPr>
            <c:extLst>
              <c:ext xmlns:c16="http://schemas.microsoft.com/office/drawing/2014/chart" uri="{C3380CC4-5D6E-409C-BE32-E72D297353CC}">
                <c16:uniqueId val="{0000000F-B30C-4144-AC2A-C7C799BEA885}"/>
              </c:ext>
            </c:extLst>
          </c:dPt>
          <c:dLbls>
            <c:dLbl>
              <c:idx val="0"/>
              <c:layout>
                <c:manualLayout>
                  <c:x val="0.13604187833707543"/>
                  <c:y val="6.0490006056935192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30C-4144-AC2A-C7C799BEA885}"/>
                </c:ext>
              </c:extLst>
            </c:dLbl>
            <c:dLbl>
              <c:idx val="1"/>
              <c:layout>
                <c:manualLayout>
                  <c:x val="-0.16158574062692072"/>
                  <c:y val="-9.3915808600848041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30C-4144-AC2A-C7C799BEA885}"/>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2"/>
                <c:pt idx="0">
                  <c:v>Confident</c:v>
                </c:pt>
                <c:pt idx="1">
                  <c:v>Not confident</c:v>
                </c:pt>
              </c:strCache>
            </c:strRef>
          </c:cat>
          <c:val>
            <c:numRef>
              <c:f>Sheet1!$B$2:$B$4</c:f>
              <c:numCache>
                <c:formatCode>0%</c:formatCode>
                <c:ptCount val="3"/>
                <c:pt idx="0">
                  <c:v>0.63</c:v>
                </c:pt>
                <c:pt idx="1">
                  <c:v>0.37</c:v>
                </c:pt>
              </c:numCache>
            </c:numRef>
          </c:val>
          <c:extLst>
            <c:ext xmlns:c16="http://schemas.microsoft.com/office/drawing/2014/chart" uri="{C3380CC4-5D6E-409C-BE32-E72D297353CC}">
              <c16:uniqueId val="{00000010-B30C-4144-AC2A-C7C799BEA885}"/>
            </c:ext>
          </c:extLst>
        </c:ser>
        <c:dLbls>
          <c:dLblPos val="bestFit"/>
          <c:showLegendKey val="0"/>
          <c:showVal val="1"/>
          <c:showCatName val="0"/>
          <c:showSerName val="0"/>
          <c:showPercent val="0"/>
          <c:showBubbleSize val="0"/>
          <c:showLeaderLines val="1"/>
        </c:dLbls>
        <c:firstSliceAng val="180"/>
      </c:pieChart>
      <c:spPr>
        <a:noFill/>
        <a:ln>
          <a:noFill/>
        </a:ln>
        <a:effectLst/>
      </c:spPr>
    </c:plotArea>
    <c:legend>
      <c:legendPos val="r"/>
      <c:legendEntry>
        <c:idx val="2"/>
        <c:delete val="1"/>
      </c:legendEntry>
      <c:layout>
        <c:manualLayout>
          <c:xMode val="edge"/>
          <c:yMode val="edge"/>
          <c:x val="0.65034348096952366"/>
          <c:y val="0.21698031496062992"/>
          <c:w val="0.30441738150729103"/>
          <c:h val="0.2890157480314961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568030286449529E-2"/>
          <c:y val="3.1310949329156748E-2"/>
          <c:w val="0.98403398556751154"/>
          <c:h val="0.8521365632546174"/>
        </c:manualLayout>
      </c:layout>
      <c:barChart>
        <c:barDir val="col"/>
        <c:grouping val="stacked"/>
        <c:varyColors val="0"/>
        <c:ser>
          <c:idx val="0"/>
          <c:order val="0"/>
          <c:tx>
            <c:strRef>
              <c:f>Sheet1!$B$1</c:f>
              <c:strCache>
                <c:ptCount val="1"/>
                <c:pt idx="0">
                  <c:v>Not confident</c:v>
                </c:pt>
              </c:strCache>
            </c:strRef>
          </c:tx>
          <c:spPr>
            <a:solidFill>
              <a:srgbClr val="FF0000"/>
            </a:solidFill>
            <a:ln>
              <a:noFill/>
            </a:ln>
            <a:effectLst/>
          </c:spPr>
          <c:invertIfNegative val="0"/>
          <c:dPt>
            <c:idx val="1"/>
            <c:invertIfNegative val="0"/>
            <c:bubble3D val="0"/>
            <c:spPr>
              <a:solidFill>
                <a:srgbClr val="FF0000">
                  <a:alpha val="70196"/>
                </a:srgbClr>
              </a:solidFill>
              <a:ln>
                <a:noFill/>
              </a:ln>
              <a:effectLst/>
            </c:spPr>
            <c:extLst>
              <c:ext xmlns:c16="http://schemas.microsoft.com/office/drawing/2014/chart" uri="{C3380CC4-5D6E-409C-BE32-E72D297353CC}">
                <c16:uniqueId val="{00000001-2606-674D-9C6F-DDC88AC739C7}"/>
              </c:ext>
            </c:extLst>
          </c:dPt>
          <c:dPt>
            <c:idx val="2"/>
            <c:invertIfNegative val="0"/>
            <c:bubble3D val="0"/>
            <c:spPr>
              <a:solidFill>
                <a:srgbClr val="FF0000">
                  <a:alpha val="32941"/>
                </a:srgbClr>
              </a:solidFill>
              <a:ln>
                <a:noFill/>
              </a:ln>
              <a:effectLst/>
            </c:spPr>
            <c:extLst>
              <c:ext xmlns:c16="http://schemas.microsoft.com/office/drawing/2014/chart" uri="{C3380CC4-5D6E-409C-BE32-E72D297353CC}">
                <c16:uniqueId val="{00000002-2606-674D-9C6F-DDC88AC739C7}"/>
              </c:ext>
            </c:extLst>
          </c:dPt>
          <c:dPt>
            <c:idx val="3"/>
            <c:invertIfNegative val="0"/>
            <c:bubble3D val="0"/>
            <c:spPr>
              <a:solidFill>
                <a:srgbClr val="FF0000">
                  <a:alpha val="20000"/>
                </a:srgbClr>
              </a:solidFill>
              <a:ln>
                <a:noFill/>
              </a:ln>
              <a:effectLst/>
            </c:spPr>
            <c:extLst>
              <c:ext xmlns:c16="http://schemas.microsoft.com/office/drawing/2014/chart" uri="{C3380CC4-5D6E-409C-BE32-E72D297353CC}">
                <c16:uniqueId val="{00000003-2606-674D-9C6F-DDC88AC739C7}"/>
              </c:ext>
            </c:extLst>
          </c:dPt>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Work not at home</c:v>
                </c:pt>
                <c:pt idx="1">
                  <c:v>45+</c:v>
                </c:pt>
                <c:pt idx="2">
                  <c:v>Reduced Hours</c:v>
                </c:pt>
                <c:pt idx="3">
                  <c:v>Workplace closed</c:v>
                </c:pt>
              </c:strCache>
            </c:strRef>
          </c:cat>
          <c:val>
            <c:numRef>
              <c:f>Sheet1!$B$2:$B$5</c:f>
              <c:numCache>
                <c:formatCode>0%</c:formatCode>
                <c:ptCount val="4"/>
                <c:pt idx="0">
                  <c:v>0.47</c:v>
                </c:pt>
                <c:pt idx="1">
                  <c:v>0.45</c:v>
                </c:pt>
                <c:pt idx="2">
                  <c:v>0.41</c:v>
                </c:pt>
                <c:pt idx="3">
                  <c:v>0.4</c:v>
                </c:pt>
              </c:numCache>
            </c:numRef>
          </c:val>
          <c:extLst>
            <c:ext xmlns:c16="http://schemas.microsoft.com/office/drawing/2014/chart" uri="{C3380CC4-5D6E-409C-BE32-E72D297353CC}">
              <c16:uniqueId val="{00000000-2606-674D-9C6F-DDC88AC739C7}"/>
            </c:ext>
          </c:extLst>
        </c:ser>
        <c:dLbls>
          <c:dLblPos val="ctr"/>
          <c:showLegendKey val="0"/>
          <c:showVal val="1"/>
          <c:showCatName val="0"/>
          <c:showSerName val="0"/>
          <c:showPercent val="0"/>
          <c:showBubbleSize val="0"/>
        </c:dLbls>
        <c:gapWidth val="21"/>
        <c:overlap val="-4"/>
        <c:axId val="1396018559"/>
        <c:axId val="1396009055"/>
      </c:barChart>
      <c:catAx>
        <c:axId val="139601855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96009055"/>
        <c:crosses val="autoZero"/>
        <c:auto val="1"/>
        <c:lblAlgn val="ctr"/>
        <c:lblOffset val="100"/>
        <c:noMultiLvlLbl val="0"/>
      </c:catAx>
      <c:valAx>
        <c:axId val="1396009055"/>
        <c:scaling>
          <c:orientation val="minMax"/>
          <c:min val="0"/>
        </c:scaling>
        <c:delete val="1"/>
        <c:axPos val="l"/>
        <c:numFmt formatCode="0%" sourceLinked="1"/>
        <c:majorTickMark val="out"/>
        <c:minorTickMark val="none"/>
        <c:tickLblPos val="nextTo"/>
        <c:crossAx val="1396018559"/>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092349262244305E-2"/>
          <c:y val="0"/>
          <c:w val="0.53937766283207533"/>
          <c:h val="1"/>
        </c:manualLayout>
      </c:layout>
      <c:pieChart>
        <c:varyColors val="1"/>
        <c:ser>
          <c:idx val="0"/>
          <c:order val="0"/>
          <c:tx>
            <c:strRef>
              <c:f>Sheet1!$B$1</c:f>
              <c:strCache>
                <c:ptCount val="1"/>
                <c:pt idx="0">
                  <c:v>Sales</c:v>
                </c:pt>
              </c:strCache>
            </c:strRef>
          </c:tx>
          <c:spPr>
            <a:solidFill>
              <a:srgbClr val="0070C0"/>
            </a:solidFill>
            <a:ln>
              <a:noFill/>
            </a:ln>
          </c:spPr>
          <c:dPt>
            <c:idx val="0"/>
            <c:bubble3D val="0"/>
            <c:spPr>
              <a:solidFill>
                <a:srgbClr val="0070C0"/>
              </a:solidFill>
              <a:ln w="19050">
                <a:noFill/>
              </a:ln>
              <a:effectLst/>
            </c:spPr>
            <c:extLst>
              <c:ext xmlns:c16="http://schemas.microsoft.com/office/drawing/2014/chart" uri="{C3380CC4-5D6E-409C-BE32-E72D297353CC}">
                <c16:uniqueId val="{00000001-B30C-4144-AC2A-C7C799BEA885}"/>
              </c:ext>
            </c:extLst>
          </c:dPt>
          <c:dPt>
            <c:idx val="1"/>
            <c:bubble3D val="0"/>
            <c:spPr>
              <a:solidFill>
                <a:srgbClr val="FF0000">
                  <a:alpha val="50196"/>
                </a:srgbClr>
              </a:solidFill>
              <a:ln w="19050">
                <a:noFill/>
              </a:ln>
              <a:effectLst/>
            </c:spPr>
            <c:extLst>
              <c:ext xmlns:c16="http://schemas.microsoft.com/office/drawing/2014/chart" uri="{C3380CC4-5D6E-409C-BE32-E72D297353CC}">
                <c16:uniqueId val="{00000003-B30C-4144-AC2A-C7C799BEA885}"/>
              </c:ext>
            </c:extLst>
          </c:dPt>
          <c:dPt>
            <c:idx val="2"/>
            <c:bubble3D val="0"/>
            <c:spPr>
              <a:solidFill>
                <a:srgbClr val="FF0000"/>
              </a:solidFill>
              <a:ln w="19050">
                <a:noFill/>
              </a:ln>
              <a:effectLst/>
            </c:spPr>
            <c:extLst>
              <c:ext xmlns:c16="http://schemas.microsoft.com/office/drawing/2014/chart" uri="{C3380CC4-5D6E-409C-BE32-E72D297353CC}">
                <c16:uniqueId val="{00000005-B30C-4144-AC2A-C7C799BEA885}"/>
              </c:ext>
            </c:extLst>
          </c:dPt>
          <c:dPt>
            <c:idx val="3"/>
            <c:bubble3D val="0"/>
            <c:spPr>
              <a:solidFill>
                <a:srgbClr val="0070C0"/>
              </a:solidFill>
              <a:ln w="19050">
                <a:noFill/>
              </a:ln>
              <a:effectLst/>
            </c:spPr>
            <c:extLst>
              <c:ext xmlns:c16="http://schemas.microsoft.com/office/drawing/2014/chart" uri="{C3380CC4-5D6E-409C-BE32-E72D297353CC}">
                <c16:uniqueId val="{00000007-B30C-4144-AC2A-C7C799BEA885}"/>
              </c:ext>
            </c:extLst>
          </c:dPt>
          <c:dPt>
            <c:idx val="4"/>
            <c:bubble3D val="0"/>
            <c:spPr>
              <a:solidFill>
                <a:srgbClr val="0070C0"/>
              </a:solidFill>
              <a:ln w="19050">
                <a:noFill/>
              </a:ln>
              <a:effectLst/>
            </c:spPr>
            <c:extLst>
              <c:ext xmlns:c16="http://schemas.microsoft.com/office/drawing/2014/chart" uri="{C3380CC4-5D6E-409C-BE32-E72D297353CC}">
                <c16:uniqueId val="{00000009-B30C-4144-AC2A-C7C799BEA885}"/>
              </c:ext>
            </c:extLst>
          </c:dPt>
          <c:dPt>
            <c:idx val="5"/>
            <c:bubble3D val="0"/>
            <c:spPr>
              <a:solidFill>
                <a:srgbClr val="0070C0"/>
              </a:solidFill>
              <a:ln w="19050">
                <a:noFill/>
              </a:ln>
              <a:effectLst/>
            </c:spPr>
            <c:extLst>
              <c:ext xmlns:c16="http://schemas.microsoft.com/office/drawing/2014/chart" uri="{C3380CC4-5D6E-409C-BE32-E72D297353CC}">
                <c16:uniqueId val="{0000000B-B30C-4144-AC2A-C7C799BEA885}"/>
              </c:ext>
            </c:extLst>
          </c:dPt>
          <c:dPt>
            <c:idx val="6"/>
            <c:bubble3D val="0"/>
            <c:spPr>
              <a:solidFill>
                <a:srgbClr val="0070C0"/>
              </a:solidFill>
              <a:ln w="19050">
                <a:noFill/>
              </a:ln>
              <a:effectLst/>
            </c:spPr>
            <c:extLst>
              <c:ext xmlns:c16="http://schemas.microsoft.com/office/drawing/2014/chart" uri="{C3380CC4-5D6E-409C-BE32-E72D297353CC}">
                <c16:uniqueId val="{0000000D-B30C-4144-AC2A-C7C799BEA885}"/>
              </c:ext>
            </c:extLst>
          </c:dPt>
          <c:dPt>
            <c:idx val="7"/>
            <c:bubble3D val="0"/>
            <c:spPr>
              <a:solidFill>
                <a:srgbClr val="0070C0"/>
              </a:solidFill>
              <a:ln w="19050">
                <a:noFill/>
              </a:ln>
              <a:effectLst/>
            </c:spPr>
            <c:extLst>
              <c:ext xmlns:c16="http://schemas.microsoft.com/office/drawing/2014/chart" uri="{C3380CC4-5D6E-409C-BE32-E72D297353CC}">
                <c16:uniqueId val="{0000000F-B30C-4144-AC2A-C7C799BEA885}"/>
              </c:ext>
            </c:extLst>
          </c:dPt>
          <c:dLbls>
            <c:dLbl>
              <c:idx val="0"/>
              <c:layout>
                <c:manualLayout>
                  <c:x val="0.13604187833707543"/>
                  <c:y val="6.0490006056935192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30C-4144-AC2A-C7C799BEA885}"/>
                </c:ext>
              </c:extLst>
            </c:dLbl>
            <c:dLbl>
              <c:idx val="1"/>
              <c:layout>
                <c:manualLayout>
                  <c:x val="-0.16158574062692077"/>
                  <c:y val="6.7622652937613492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30C-4144-AC2A-C7C799BEA885}"/>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j-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Most still have savings</c:v>
                </c:pt>
                <c:pt idx="1">
                  <c:v>&gt;25% of savings</c:v>
                </c:pt>
                <c:pt idx="2">
                  <c:v>25-100% of savings</c:v>
                </c:pt>
              </c:strCache>
            </c:strRef>
          </c:cat>
          <c:val>
            <c:numRef>
              <c:f>Sheet1!$B$2:$B$4</c:f>
              <c:numCache>
                <c:formatCode>0%</c:formatCode>
                <c:ptCount val="3"/>
                <c:pt idx="0">
                  <c:v>0.56999999999999995</c:v>
                </c:pt>
                <c:pt idx="1">
                  <c:v>0.23</c:v>
                </c:pt>
                <c:pt idx="2">
                  <c:v>0.2</c:v>
                </c:pt>
              </c:numCache>
            </c:numRef>
          </c:val>
          <c:extLst>
            <c:ext xmlns:c16="http://schemas.microsoft.com/office/drawing/2014/chart" uri="{C3380CC4-5D6E-409C-BE32-E72D297353CC}">
              <c16:uniqueId val="{00000010-B30C-4144-AC2A-C7C799BEA885}"/>
            </c:ext>
          </c:extLst>
        </c:ser>
        <c:dLbls>
          <c:dLblPos val="bestFit"/>
          <c:showLegendKey val="0"/>
          <c:showVal val="1"/>
          <c:showCatName val="0"/>
          <c:showSerName val="0"/>
          <c:showPercent val="0"/>
          <c:showBubbleSize val="0"/>
          <c:showLeaderLines val="1"/>
        </c:dLbls>
        <c:firstSliceAng val="180"/>
      </c:pieChart>
      <c:spPr>
        <a:noFill/>
        <a:ln>
          <a:noFill/>
        </a:ln>
        <a:effectLst/>
      </c:spPr>
    </c:plotArea>
    <c:legend>
      <c:legendPos val="r"/>
      <c:layout>
        <c:manualLayout>
          <c:xMode val="edge"/>
          <c:yMode val="edge"/>
          <c:x val="0.58990922736642304"/>
          <c:y val="0.1458700787401575"/>
          <c:w val="0.32778495540810054"/>
          <c:h val="0.6544136886735312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5CB46-0F4F-394F-81E3-D30907284AA0}" type="datetimeFigureOut">
              <a:rPr lang="en-US" smtClean="0"/>
              <a:t>6/4/2020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77A6CB-3037-8546-9039-CAF0C833F63C}" type="slidenum">
              <a:rPr lang="en-US" smtClean="0"/>
              <a:t>‹#›</a:t>
            </a:fld>
            <a:endParaRPr lang="en-US" dirty="0"/>
          </a:p>
        </p:txBody>
      </p:sp>
    </p:spTree>
    <p:extLst>
      <p:ext uri="{BB962C8B-B14F-4D97-AF65-F5344CB8AC3E}">
        <p14:creationId xmlns:p14="http://schemas.microsoft.com/office/powerpoint/2010/main" val="350336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8751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q39</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717248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Q32, q36</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3150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Q45</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7854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q42</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9713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68160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Q47  FULL TEXT HERE:</a:t>
            </a:r>
          </a:p>
          <a:p>
            <a:endParaRPr lang="en-US" dirty="0"/>
          </a:p>
          <a:p>
            <a:r>
              <a:rPr lang="en-US" dirty="0"/>
              <a:t>Return: As quickly as possible, let’s return to the high-employment economy and job-related social protections and poverty prevention programs we had before the covid-19 crisis hit eight weeks ago. We need the government to return to the role it had before the crisis occurred to help ensure the most rapid possible recovery and future growth.</a:t>
            </a:r>
          </a:p>
          <a:p>
            <a:endParaRPr lang="en-US" dirty="0"/>
          </a:p>
          <a:p>
            <a:r>
              <a:rPr lang="en-US" dirty="0"/>
              <a:t>Update: As quickly as possible, let’s bring back the economy but also use the learning from the covid-19 crisis to update job-related state and federal social protections and poverty prevention programs. Going forward, we want to add better social protections built around work and personal savings as part of economic recovery.</a:t>
            </a:r>
          </a:p>
          <a:p>
            <a:endParaRPr lang="en-US" dirty="0"/>
          </a:p>
          <a:p>
            <a:r>
              <a:rPr lang="en-US" dirty="0"/>
              <a:t>Big holes: Bring back the economy after the covid-19 crisis passes, but recognize there are big holes in our social protections to fix including the need to provide cash assistance to people whether they are employed or not. Adjust the business-government balance to ensure regulators have the tools they need to ensure a more fair and equal society.</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76721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390021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Q60,,  One reason unemployment is so popular is that Republicans are as likely (32%) applying for unemployment insurance as much as Democrats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746306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q51</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96969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q61</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68510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77A6CB-3037-8546-9039-CAF0C833F63C}" type="slidenum">
              <a:rPr lang="en-US" smtClean="0"/>
              <a:t>2</a:t>
            </a:fld>
            <a:endParaRPr lang="en-US" dirty="0"/>
          </a:p>
        </p:txBody>
      </p:sp>
    </p:spTree>
    <p:extLst>
      <p:ext uri="{BB962C8B-B14F-4D97-AF65-F5344CB8AC3E}">
        <p14:creationId xmlns:p14="http://schemas.microsoft.com/office/powerpoint/2010/main" val="42398500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Q49</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034198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q53</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663497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78566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64644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52843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q19</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31247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Q8</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41071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Q6</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8917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Q44</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30954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28E8C5-4CC9-4086-BE71-CD4A5AAB916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69265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hart or Tab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nSpc>
                <a:spcPct val="80000"/>
              </a:lnSpc>
              <a:defRPr sz="2400" b="0">
                <a:solidFill>
                  <a:srgbClr val="16669B"/>
                </a:solidFill>
                <a:latin typeface="Arial Black" panose="020B0A04020102020204" pitchFamily="34" charset="0"/>
              </a:defRPr>
            </a:lvl1pPr>
          </a:lstStyle>
          <a:p>
            <a:r>
              <a:rPr lang="en-CA"/>
              <a:t>DIVIDER</a:t>
            </a:r>
            <a:endParaRPr lang="en-US"/>
          </a:p>
        </p:txBody>
      </p:sp>
      <p:sp>
        <p:nvSpPr>
          <p:cNvPr id="4" name="Content Placeholder 2"/>
          <p:cNvSpPr>
            <a:spLocks noGrp="1"/>
          </p:cNvSpPr>
          <p:nvPr>
            <p:ph sz="quarter" idx="20" hasCustomPrompt="1"/>
          </p:nvPr>
        </p:nvSpPr>
        <p:spPr>
          <a:xfrm>
            <a:off x="987196" y="1428750"/>
            <a:ext cx="10367795" cy="4343400"/>
          </a:xfrm>
          <a:prstGeom prst="rect">
            <a:avLst/>
          </a:prstGeom>
        </p:spPr>
        <p:txBody>
          <a:bodyPr vert="horz"/>
          <a:lstStyle>
            <a:lvl1pPr marL="0" indent="0" algn="ctr">
              <a:buNone/>
              <a:defRPr sz="1800" baseline="0">
                <a:solidFill>
                  <a:schemeClr val="accent6"/>
                </a:solidFill>
                <a:latin typeface="Arial" panose="020B0604020202020204" pitchFamily="34" charset="0"/>
                <a:cs typeface="Arial" panose="020B0604020202020204" pitchFamily="34" charset="0"/>
              </a:defRPr>
            </a:lvl1pPr>
          </a:lstStyle>
          <a:p>
            <a:pPr lvl="0"/>
            <a:r>
              <a:rPr lang="en-US"/>
              <a:t>Select and Icon below to insert a table, chart, picture or video</a:t>
            </a:r>
          </a:p>
        </p:txBody>
      </p:sp>
    </p:spTree>
    <p:extLst>
      <p:ext uri="{BB962C8B-B14F-4D97-AF65-F5344CB8AC3E}">
        <p14:creationId xmlns:p14="http://schemas.microsoft.com/office/powerpoint/2010/main" val="272892154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mple Title Slide 1">
    <p:spTree>
      <p:nvGrpSpPr>
        <p:cNvPr id="1" name=""/>
        <p:cNvGrpSpPr/>
        <p:nvPr/>
      </p:nvGrpSpPr>
      <p:grpSpPr>
        <a:xfrm>
          <a:off x="0" y="0"/>
          <a:ext cx="0" cy="0"/>
          <a:chOff x="0" y="0"/>
          <a:chExt cx="0" cy="0"/>
        </a:xfrm>
      </p:grpSpPr>
      <p:sp>
        <p:nvSpPr>
          <p:cNvPr id="4" name="Rectangle 3"/>
          <p:cNvSpPr/>
          <p:nvPr userDrawn="1"/>
        </p:nvSpPr>
        <p:spPr>
          <a:xfrm>
            <a:off x="0" y="0"/>
            <a:ext cx="7924800" cy="6858000"/>
          </a:xfrm>
          <a:prstGeom prst="rect">
            <a:avLst/>
          </a:pr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609252"/>
            <a:endParaRPr lang="en-US" sz="4259" dirty="0">
              <a:solidFill>
                <a:prstClr val="white"/>
              </a:solidFill>
            </a:endParaRPr>
          </a:p>
        </p:txBody>
      </p:sp>
      <p:sp>
        <p:nvSpPr>
          <p:cNvPr id="6" name="Text Placeholder 4"/>
          <p:cNvSpPr>
            <a:spLocks noGrp="1"/>
          </p:cNvSpPr>
          <p:nvPr>
            <p:ph type="body" sz="quarter" idx="11" hasCustomPrompt="1"/>
          </p:nvPr>
        </p:nvSpPr>
        <p:spPr>
          <a:xfrm>
            <a:off x="582702" y="491588"/>
            <a:ext cx="6723532" cy="1803396"/>
          </a:xfrm>
          <a:prstGeom prst="rect">
            <a:avLst/>
          </a:prstGeom>
        </p:spPr>
        <p:txBody>
          <a:bodyPr>
            <a:noAutofit/>
          </a:bodyPr>
          <a:lstStyle>
            <a:lvl1pPr algn="l">
              <a:defRPr sz="7190" b="1" i="0" cap="small" baseline="0">
                <a:solidFill>
                  <a:schemeClr val="bg1"/>
                </a:solidFill>
                <a:latin typeface="+mj-lt"/>
                <a:ea typeface="Arial Black" charset="0"/>
                <a:cs typeface="Arial Black" charset="0"/>
              </a:defRPr>
            </a:lvl1pPr>
          </a:lstStyle>
          <a:p>
            <a:pPr lvl="0"/>
            <a:r>
              <a:rPr lang="en-US" cap="small" baseline="0"/>
              <a:t>Presentation Title</a:t>
            </a:r>
            <a:endParaRPr lang="en-US"/>
          </a:p>
        </p:txBody>
      </p:sp>
      <p:cxnSp>
        <p:nvCxnSpPr>
          <p:cNvPr id="7" name="Straight Connector 6"/>
          <p:cNvCxnSpPr/>
          <p:nvPr userDrawn="1"/>
        </p:nvCxnSpPr>
        <p:spPr>
          <a:xfrm>
            <a:off x="406401" y="2718677"/>
            <a:ext cx="7281333"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9" name="Text Placeholder 8"/>
          <p:cNvSpPr>
            <a:spLocks noGrp="1"/>
          </p:cNvSpPr>
          <p:nvPr>
            <p:ph type="body" sz="quarter" idx="12" hasCustomPrompt="1"/>
          </p:nvPr>
        </p:nvSpPr>
        <p:spPr>
          <a:xfrm>
            <a:off x="600634" y="5864395"/>
            <a:ext cx="6705600" cy="368876"/>
          </a:xfrm>
          <a:prstGeom prst="rect">
            <a:avLst/>
          </a:prstGeom>
        </p:spPr>
        <p:txBody>
          <a:bodyPr/>
          <a:lstStyle>
            <a:lvl1pPr>
              <a:defRPr baseline="0">
                <a:solidFill>
                  <a:schemeClr val="accent2"/>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Insert Presenter’s Name</a:t>
            </a:r>
            <a:endParaRPr lang="en-US"/>
          </a:p>
        </p:txBody>
      </p:sp>
      <p:sp>
        <p:nvSpPr>
          <p:cNvPr id="10" name="Text Placeholder 8"/>
          <p:cNvSpPr>
            <a:spLocks noGrp="1"/>
          </p:cNvSpPr>
          <p:nvPr>
            <p:ph type="body" sz="quarter" idx="13" hasCustomPrompt="1"/>
          </p:nvPr>
        </p:nvSpPr>
        <p:spPr>
          <a:xfrm>
            <a:off x="600634" y="6291798"/>
            <a:ext cx="6705600" cy="368876"/>
          </a:xfrm>
          <a:prstGeom prst="rect">
            <a:avLst/>
          </a:prstGeom>
        </p:spPr>
        <p:txBody>
          <a:bodyPr/>
          <a:lstStyle>
            <a:lvl1pPr>
              <a:defRPr baseline="0">
                <a:solidFill>
                  <a:schemeClr val="bg1"/>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Insert Date</a:t>
            </a:r>
            <a:endParaRPr lang="en-US"/>
          </a:p>
        </p:txBody>
      </p:sp>
    </p:spTree>
    <p:extLst>
      <p:ext uri="{BB962C8B-B14F-4D97-AF65-F5344CB8AC3E}">
        <p14:creationId xmlns:p14="http://schemas.microsoft.com/office/powerpoint/2010/main" val="1527184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imple Divider Slide - Logo Left">
    <p:bg>
      <p:bgPr>
        <a:solidFill>
          <a:schemeClr val="bg1"/>
        </a:solidFill>
        <a:effectLst/>
      </p:bgPr>
    </p:bg>
    <p:spTree>
      <p:nvGrpSpPr>
        <p:cNvPr id="1" name=""/>
        <p:cNvGrpSpPr/>
        <p:nvPr/>
      </p:nvGrpSpPr>
      <p:grpSpPr>
        <a:xfrm>
          <a:off x="0" y="0"/>
          <a:ext cx="0" cy="0"/>
          <a:chOff x="0" y="0"/>
          <a:chExt cx="0" cy="0"/>
        </a:xfrm>
      </p:grpSpPr>
      <p:grpSp>
        <p:nvGrpSpPr>
          <p:cNvPr id="10" name="Group 9"/>
          <p:cNvGrpSpPr/>
          <p:nvPr userDrawn="1"/>
        </p:nvGrpSpPr>
        <p:grpSpPr>
          <a:xfrm rot="10800000">
            <a:off x="0" y="-6216"/>
            <a:ext cx="4442139" cy="6864216"/>
            <a:chOff x="6160525" y="0"/>
            <a:chExt cx="2984046" cy="5148327"/>
          </a:xfrm>
        </p:grpSpPr>
        <p:sp>
          <p:nvSpPr>
            <p:cNvPr id="11" name="object 2"/>
            <p:cNvSpPr/>
            <p:nvPr/>
          </p:nvSpPr>
          <p:spPr>
            <a:xfrm>
              <a:off x="7646606" y="2574034"/>
              <a:ext cx="1497965" cy="2574290"/>
            </a:xfrm>
            <a:custGeom>
              <a:avLst/>
              <a:gdLst/>
              <a:ahLst/>
              <a:cxnLst/>
              <a:rect l="l" t="t" r="r" b="b"/>
              <a:pathLst>
                <a:path w="1497965" h="2574290">
                  <a:moveTo>
                    <a:pt x="1497393" y="0"/>
                  </a:moveTo>
                  <a:lnTo>
                    <a:pt x="0" y="0"/>
                  </a:lnTo>
                  <a:lnTo>
                    <a:pt x="1486057" y="2574037"/>
                  </a:lnTo>
                  <a:lnTo>
                    <a:pt x="1497393" y="2574037"/>
                  </a:lnTo>
                  <a:lnTo>
                    <a:pt x="1497393" y="0"/>
                  </a:lnTo>
                  <a:close/>
                </a:path>
              </a:pathLst>
            </a:custGeom>
            <a:solidFill>
              <a:srgbClr val="16669C"/>
            </a:solidFill>
          </p:spPr>
          <p:txBody>
            <a:bodyPr wrap="square" lIns="0" tIns="0" rIns="0" bIns="0" rtlCol="0"/>
            <a:lstStyle/>
            <a:p>
              <a:pPr defTabSz="609252"/>
              <a:endParaRPr sz="4259" dirty="0">
                <a:solidFill>
                  <a:srgbClr val="16669B"/>
                </a:solidFill>
              </a:endParaRPr>
            </a:p>
          </p:txBody>
        </p:sp>
        <p:sp>
          <p:nvSpPr>
            <p:cNvPr id="12" name="object 3"/>
            <p:cNvSpPr/>
            <p:nvPr/>
          </p:nvSpPr>
          <p:spPr>
            <a:xfrm>
              <a:off x="6160526" y="2574037"/>
              <a:ext cx="2972435" cy="2574290"/>
            </a:xfrm>
            <a:custGeom>
              <a:avLst/>
              <a:gdLst/>
              <a:ahLst/>
              <a:cxnLst/>
              <a:rect l="l" t="t" r="r" b="b"/>
              <a:pathLst>
                <a:path w="2972434" h="2574290">
                  <a:moveTo>
                    <a:pt x="1486075" y="0"/>
                  </a:moveTo>
                  <a:lnTo>
                    <a:pt x="0" y="2574034"/>
                  </a:lnTo>
                  <a:lnTo>
                    <a:pt x="2972131" y="2574034"/>
                  </a:lnTo>
                  <a:lnTo>
                    <a:pt x="1486075" y="0"/>
                  </a:lnTo>
                  <a:close/>
                </a:path>
              </a:pathLst>
            </a:custGeom>
            <a:solidFill>
              <a:srgbClr val="ABC6E8"/>
            </a:solidFill>
          </p:spPr>
          <p:txBody>
            <a:bodyPr wrap="square" lIns="0" tIns="0" rIns="0" bIns="0" rtlCol="0"/>
            <a:lstStyle/>
            <a:p>
              <a:pPr defTabSz="609252"/>
              <a:endParaRPr sz="4259" dirty="0">
                <a:solidFill>
                  <a:srgbClr val="16669B"/>
                </a:solidFill>
              </a:endParaRPr>
            </a:p>
          </p:txBody>
        </p:sp>
        <p:sp>
          <p:nvSpPr>
            <p:cNvPr id="13" name="object 4"/>
            <p:cNvSpPr/>
            <p:nvPr/>
          </p:nvSpPr>
          <p:spPr>
            <a:xfrm>
              <a:off x="7646606" y="0"/>
              <a:ext cx="1497965" cy="2574290"/>
            </a:xfrm>
            <a:custGeom>
              <a:avLst/>
              <a:gdLst/>
              <a:ahLst/>
              <a:cxnLst/>
              <a:rect l="l" t="t" r="r" b="b"/>
              <a:pathLst>
                <a:path w="1497965" h="2574290">
                  <a:moveTo>
                    <a:pt x="1497393" y="0"/>
                  </a:moveTo>
                  <a:lnTo>
                    <a:pt x="1486056" y="0"/>
                  </a:lnTo>
                  <a:lnTo>
                    <a:pt x="0" y="2574035"/>
                  </a:lnTo>
                  <a:lnTo>
                    <a:pt x="1497393" y="2574035"/>
                  </a:lnTo>
                  <a:lnTo>
                    <a:pt x="1497393" y="0"/>
                  </a:lnTo>
                  <a:close/>
                </a:path>
              </a:pathLst>
            </a:custGeom>
            <a:solidFill>
              <a:srgbClr val="22A8E0"/>
            </a:solidFill>
          </p:spPr>
          <p:txBody>
            <a:bodyPr wrap="square" lIns="0" tIns="0" rIns="0" bIns="0" rtlCol="0"/>
            <a:lstStyle/>
            <a:p>
              <a:pPr defTabSz="609252"/>
              <a:endParaRPr sz="4259" dirty="0">
                <a:solidFill>
                  <a:srgbClr val="16669B"/>
                </a:solidFill>
              </a:endParaRPr>
            </a:p>
          </p:txBody>
        </p:sp>
        <p:sp>
          <p:nvSpPr>
            <p:cNvPr id="14" name="object 5"/>
            <p:cNvSpPr/>
            <p:nvPr/>
          </p:nvSpPr>
          <p:spPr>
            <a:xfrm>
              <a:off x="6160525" y="0"/>
              <a:ext cx="2972435" cy="2574290"/>
            </a:xfrm>
            <a:custGeom>
              <a:avLst/>
              <a:gdLst/>
              <a:ahLst/>
              <a:cxnLst/>
              <a:rect l="l" t="t" r="r" b="b"/>
              <a:pathLst>
                <a:path w="2972434" h="2574290">
                  <a:moveTo>
                    <a:pt x="2972130" y="0"/>
                  </a:moveTo>
                  <a:lnTo>
                    <a:pt x="0" y="0"/>
                  </a:lnTo>
                  <a:lnTo>
                    <a:pt x="1486076" y="2574037"/>
                  </a:lnTo>
                  <a:lnTo>
                    <a:pt x="2972130" y="0"/>
                  </a:lnTo>
                  <a:close/>
                </a:path>
              </a:pathLst>
            </a:custGeom>
            <a:solidFill>
              <a:srgbClr val="FADD4E"/>
            </a:solidFill>
          </p:spPr>
          <p:txBody>
            <a:bodyPr wrap="square" lIns="0" tIns="0" rIns="0" bIns="0" rtlCol="0"/>
            <a:lstStyle/>
            <a:p>
              <a:pPr defTabSz="609252"/>
              <a:endParaRPr sz="4259" dirty="0">
                <a:solidFill>
                  <a:srgbClr val="16669B"/>
                </a:solidFill>
              </a:endParaRPr>
            </a:p>
          </p:txBody>
        </p:sp>
      </p:grpSp>
      <p:sp>
        <p:nvSpPr>
          <p:cNvPr id="15" name="Text Placeholder 2"/>
          <p:cNvSpPr>
            <a:spLocks noGrp="1"/>
          </p:cNvSpPr>
          <p:nvPr>
            <p:ph type="body" sz="quarter" idx="10" hasCustomPrompt="1"/>
          </p:nvPr>
        </p:nvSpPr>
        <p:spPr>
          <a:xfrm>
            <a:off x="4483383" y="1528809"/>
            <a:ext cx="7271885" cy="2536868"/>
          </a:xfrm>
          <a:prstGeom prst="rect">
            <a:avLst/>
          </a:prstGeom>
        </p:spPr>
        <p:txBody>
          <a:bodyPr>
            <a:noAutofit/>
          </a:bodyPr>
          <a:lstStyle>
            <a:lvl1pPr algn="r">
              <a:defRPr sz="7989" b="1" i="0" baseline="0">
                <a:solidFill>
                  <a:schemeClr val="accent3"/>
                </a:solidFill>
                <a:latin typeface="+mj-lt"/>
                <a:ea typeface="Arial Black" charset="0"/>
                <a:cs typeface="Arial Black" charset="0"/>
              </a:defRPr>
            </a:lvl1pPr>
          </a:lstStyle>
          <a:p>
            <a:pPr lvl="0"/>
            <a:r>
              <a:rPr lang="en-US"/>
              <a:t>DIVIDER SLIDES</a:t>
            </a:r>
          </a:p>
        </p:txBody>
      </p:sp>
      <p:sp>
        <p:nvSpPr>
          <p:cNvPr id="16" name="Text Placeholder 4"/>
          <p:cNvSpPr>
            <a:spLocks noGrp="1"/>
          </p:cNvSpPr>
          <p:nvPr>
            <p:ph type="body" sz="quarter" idx="11" hasCustomPrompt="1"/>
          </p:nvPr>
        </p:nvSpPr>
        <p:spPr>
          <a:xfrm>
            <a:off x="5431652" y="4170935"/>
            <a:ext cx="6323616" cy="1106630"/>
          </a:xfrm>
          <a:prstGeom prst="rect">
            <a:avLst/>
          </a:prstGeom>
        </p:spPr>
        <p:txBody>
          <a:bodyPr/>
          <a:lstStyle>
            <a:lvl1pPr algn="r">
              <a:defRPr baseline="0">
                <a:solidFill>
                  <a:schemeClr val="accent5">
                    <a:lumMod val="50000"/>
                  </a:schemeClr>
                </a:solidFill>
                <a:latin typeface="Arial" charset="0"/>
                <a:ea typeface="Arial" charset="0"/>
                <a:cs typeface="Arial" charset="0"/>
              </a:defRPr>
            </a:lvl1pPr>
          </a:lstStyle>
          <a:p>
            <a:pPr lvl="0"/>
            <a:r>
              <a:rPr lang="en-US"/>
              <a:t>Here is a little paragraph for you to describe what you are about to talk about! Keep it short though, this is just a divider slide. </a:t>
            </a:r>
          </a:p>
        </p:txBody>
      </p:sp>
      <p:cxnSp>
        <p:nvCxnSpPr>
          <p:cNvPr id="17" name="Straight Connector 16"/>
          <p:cNvCxnSpPr/>
          <p:nvPr userDrawn="1"/>
        </p:nvCxnSpPr>
        <p:spPr>
          <a:xfrm>
            <a:off x="4442138" y="2812136"/>
            <a:ext cx="7281333" cy="0"/>
          </a:xfrm>
          <a:prstGeom prst="line">
            <a:avLst/>
          </a:prstGeom>
          <a:ln w="5715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571647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imple Title Slide 1">
    <p:spTree>
      <p:nvGrpSpPr>
        <p:cNvPr id="1" name=""/>
        <p:cNvGrpSpPr/>
        <p:nvPr/>
      </p:nvGrpSpPr>
      <p:grpSpPr>
        <a:xfrm>
          <a:off x="0" y="0"/>
          <a:ext cx="0" cy="0"/>
          <a:chOff x="0" y="0"/>
          <a:chExt cx="0" cy="0"/>
        </a:xfrm>
      </p:grpSpPr>
      <p:sp>
        <p:nvSpPr>
          <p:cNvPr id="4" name="Rectangle 3"/>
          <p:cNvSpPr/>
          <p:nvPr userDrawn="1"/>
        </p:nvSpPr>
        <p:spPr>
          <a:xfrm>
            <a:off x="4442138" y="0"/>
            <a:ext cx="7749862" cy="6858000"/>
          </a:xfrm>
          <a:prstGeom prst="rect">
            <a:avLst/>
          </a:pr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609252"/>
            <a:endParaRPr lang="en-US" sz="4259" dirty="0">
              <a:solidFill>
                <a:prstClr val="white"/>
              </a:solidFill>
            </a:endParaRPr>
          </a:p>
        </p:txBody>
      </p:sp>
      <p:sp>
        <p:nvSpPr>
          <p:cNvPr id="6" name="Text Placeholder 4"/>
          <p:cNvSpPr>
            <a:spLocks noGrp="1"/>
          </p:cNvSpPr>
          <p:nvPr>
            <p:ph type="body" sz="quarter" idx="11" hasCustomPrompt="1"/>
          </p:nvPr>
        </p:nvSpPr>
        <p:spPr>
          <a:xfrm>
            <a:off x="4849902" y="491588"/>
            <a:ext cx="6723532" cy="1803396"/>
          </a:xfrm>
          <a:prstGeom prst="rect">
            <a:avLst/>
          </a:prstGeom>
        </p:spPr>
        <p:txBody>
          <a:bodyPr>
            <a:noAutofit/>
          </a:bodyPr>
          <a:lstStyle>
            <a:lvl1pPr algn="l">
              <a:defRPr sz="7190" b="1" i="0" cap="small" baseline="0">
                <a:solidFill>
                  <a:schemeClr val="bg1"/>
                </a:solidFill>
                <a:latin typeface="+mj-lt"/>
                <a:ea typeface="Arial Black" charset="0"/>
                <a:cs typeface="Arial Black" charset="0"/>
              </a:defRPr>
            </a:lvl1pPr>
          </a:lstStyle>
          <a:p>
            <a:pPr lvl="0"/>
            <a:r>
              <a:rPr lang="en-US" cap="small" baseline="0"/>
              <a:t>Presentation Title</a:t>
            </a:r>
            <a:endParaRPr lang="en-US"/>
          </a:p>
        </p:txBody>
      </p:sp>
      <p:cxnSp>
        <p:nvCxnSpPr>
          <p:cNvPr id="7" name="Straight Connector 6"/>
          <p:cNvCxnSpPr/>
          <p:nvPr userDrawn="1"/>
        </p:nvCxnSpPr>
        <p:spPr>
          <a:xfrm>
            <a:off x="4673601" y="2718677"/>
            <a:ext cx="7281333"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9" name="Text Placeholder 8"/>
          <p:cNvSpPr>
            <a:spLocks noGrp="1"/>
          </p:cNvSpPr>
          <p:nvPr>
            <p:ph type="body" sz="quarter" idx="12" hasCustomPrompt="1"/>
          </p:nvPr>
        </p:nvSpPr>
        <p:spPr>
          <a:xfrm>
            <a:off x="4867834" y="5864395"/>
            <a:ext cx="6705600" cy="368876"/>
          </a:xfrm>
          <a:prstGeom prst="rect">
            <a:avLst/>
          </a:prstGeom>
        </p:spPr>
        <p:txBody>
          <a:bodyPr/>
          <a:lstStyle>
            <a:lvl1pPr>
              <a:defRPr baseline="0">
                <a:solidFill>
                  <a:schemeClr val="accent2"/>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Insert Presenter’s Name</a:t>
            </a:r>
            <a:endParaRPr lang="en-US"/>
          </a:p>
        </p:txBody>
      </p:sp>
      <p:sp>
        <p:nvSpPr>
          <p:cNvPr id="10" name="Text Placeholder 8"/>
          <p:cNvSpPr>
            <a:spLocks noGrp="1"/>
          </p:cNvSpPr>
          <p:nvPr>
            <p:ph type="body" sz="quarter" idx="13" hasCustomPrompt="1"/>
          </p:nvPr>
        </p:nvSpPr>
        <p:spPr>
          <a:xfrm>
            <a:off x="4867834" y="6291798"/>
            <a:ext cx="6705600" cy="368876"/>
          </a:xfrm>
          <a:prstGeom prst="rect">
            <a:avLst/>
          </a:prstGeom>
        </p:spPr>
        <p:txBody>
          <a:bodyPr/>
          <a:lstStyle>
            <a:lvl1pPr>
              <a:defRPr baseline="0">
                <a:solidFill>
                  <a:schemeClr val="bg1"/>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Insert Date</a:t>
            </a:r>
            <a:endParaRPr lang="en-US"/>
          </a:p>
        </p:txBody>
      </p:sp>
      <p:grpSp>
        <p:nvGrpSpPr>
          <p:cNvPr id="15" name="Group 14">
            <a:extLst>
              <a:ext uri="{FF2B5EF4-FFF2-40B4-BE49-F238E27FC236}">
                <a16:creationId xmlns:a16="http://schemas.microsoft.com/office/drawing/2014/main" id="{9149C900-5CAD-4E32-8BEA-5C10BA31E25F}"/>
              </a:ext>
            </a:extLst>
          </p:cNvPr>
          <p:cNvGrpSpPr/>
          <p:nvPr userDrawn="1"/>
        </p:nvGrpSpPr>
        <p:grpSpPr>
          <a:xfrm rot="10800000">
            <a:off x="0" y="-6216"/>
            <a:ext cx="4442139" cy="6864216"/>
            <a:chOff x="6160525" y="0"/>
            <a:chExt cx="2984046" cy="5148327"/>
          </a:xfrm>
        </p:grpSpPr>
        <p:sp>
          <p:nvSpPr>
            <p:cNvPr id="16" name="object 2">
              <a:extLst>
                <a:ext uri="{FF2B5EF4-FFF2-40B4-BE49-F238E27FC236}">
                  <a16:creationId xmlns:a16="http://schemas.microsoft.com/office/drawing/2014/main" id="{08C5D3CA-6C26-48C4-A061-5C4FC375901A}"/>
                </a:ext>
              </a:extLst>
            </p:cNvPr>
            <p:cNvSpPr/>
            <p:nvPr/>
          </p:nvSpPr>
          <p:spPr>
            <a:xfrm>
              <a:off x="7646606" y="2574034"/>
              <a:ext cx="1497965" cy="2574290"/>
            </a:xfrm>
            <a:custGeom>
              <a:avLst/>
              <a:gdLst/>
              <a:ahLst/>
              <a:cxnLst/>
              <a:rect l="l" t="t" r="r" b="b"/>
              <a:pathLst>
                <a:path w="1497965" h="2574290">
                  <a:moveTo>
                    <a:pt x="1497393" y="0"/>
                  </a:moveTo>
                  <a:lnTo>
                    <a:pt x="0" y="0"/>
                  </a:lnTo>
                  <a:lnTo>
                    <a:pt x="1486057" y="2574037"/>
                  </a:lnTo>
                  <a:lnTo>
                    <a:pt x="1497393" y="2574037"/>
                  </a:lnTo>
                  <a:lnTo>
                    <a:pt x="1497393" y="0"/>
                  </a:lnTo>
                  <a:close/>
                </a:path>
              </a:pathLst>
            </a:custGeom>
            <a:solidFill>
              <a:srgbClr val="16669C"/>
            </a:solidFill>
          </p:spPr>
          <p:txBody>
            <a:bodyPr wrap="square" lIns="0" tIns="0" rIns="0" bIns="0" rtlCol="0"/>
            <a:lstStyle/>
            <a:p>
              <a:pPr defTabSz="609252"/>
              <a:endParaRPr sz="4259" dirty="0">
                <a:solidFill>
                  <a:srgbClr val="16669B"/>
                </a:solidFill>
              </a:endParaRPr>
            </a:p>
          </p:txBody>
        </p:sp>
        <p:sp>
          <p:nvSpPr>
            <p:cNvPr id="17" name="object 3">
              <a:extLst>
                <a:ext uri="{FF2B5EF4-FFF2-40B4-BE49-F238E27FC236}">
                  <a16:creationId xmlns:a16="http://schemas.microsoft.com/office/drawing/2014/main" id="{64202EFC-1266-41C4-B02E-5CB4221F3C9A}"/>
                </a:ext>
              </a:extLst>
            </p:cNvPr>
            <p:cNvSpPr/>
            <p:nvPr/>
          </p:nvSpPr>
          <p:spPr>
            <a:xfrm>
              <a:off x="6160526" y="2574037"/>
              <a:ext cx="2972435" cy="2574290"/>
            </a:xfrm>
            <a:custGeom>
              <a:avLst/>
              <a:gdLst/>
              <a:ahLst/>
              <a:cxnLst/>
              <a:rect l="l" t="t" r="r" b="b"/>
              <a:pathLst>
                <a:path w="2972434" h="2574290">
                  <a:moveTo>
                    <a:pt x="1486075" y="0"/>
                  </a:moveTo>
                  <a:lnTo>
                    <a:pt x="0" y="2574034"/>
                  </a:lnTo>
                  <a:lnTo>
                    <a:pt x="2972131" y="2574034"/>
                  </a:lnTo>
                  <a:lnTo>
                    <a:pt x="1486075" y="0"/>
                  </a:lnTo>
                  <a:close/>
                </a:path>
              </a:pathLst>
            </a:custGeom>
            <a:solidFill>
              <a:srgbClr val="ABC6E8"/>
            </a:solidFill>
          </p:spPr>
          <p:txBody>
            <a:bodyPr wrap="square" lIns="0" tIns="0" rIns="0" bIns="0" rtlCol="0"/>
            <a:lstStyle/>
            <a:p>
              <a:pPr defTabSz="609252"/>
              <a:endParaRPr sz="4259" dirty="0">
                <a:solidFill>
                  <a:srgbClr val="16669B"/>
                </a:solidFill>
              </a:endParaRPr>
            </a:p>
          </p:txBody>
        </p:sp>
        <p:sp>
          <p:nvSpPr>
            <p:cNvPr id="18" name="object 4">
              <a:extLst>
                <a:ext uri="{FF2B5EF4-FFF2-40B4-BE49-F238E27FC236}">
                  <a16:creationId xmlns:a16="http://schemas.microsoft.com/office/drawing/2014/main" id="{E70F4412-4312-4519-AF1C-57991D7E84BC}"/>
                </a:ext>
              </a:extLst>
            </p:cNvPr>
            <p:cNvSpPr/>
            <p:nvPr/>
          </p:nvSpPr>
          <p:spPr>
            <a:xfrm>
              <a:off x="7646606" y="0"/>
              <a:ext cx="1497965" cy="2574290"/>
            </a:xfrm>
            <a:custGeom>
              <a:avLst/>
              <a:gdLst/>
              <a:ahLst/>
              <a:cxnLst/>
              <a:rect l="l" t="t" r="r" b="b"/>
              <a:pathLst>
                <a:path w="1497965" h="2574290">
                  <a:moveTo>
                    <a:pt x="1497393" y="0"/>
                  </a:moveTo>
                  <a:lnTo>
                    <a:pt x="1486056" y="0"/>
                  </a:lnTo>
                  <a:lnTo>
                    <a:pt x="0" y="2574035"/>
                  </a:lnTo>
                  <a:lnTo>
                    <a:pt x="1497393" y="2574035"/>
                  </a:lnTo>
                  <a:lnTo>
                    <a:pt x="1497393" y="0"/>
                  </a:lnTo>
                  <a:close/>
                </a:path>
              </a:pathLst>
            </a:custGeom>
            <a:solidFill>
              <a:srgbClr val="22A8E0"/>
            </a:solidFill>
          </p:spPr>
          <p:txBody>
            <a:bodyPr wrap="square" lIns="0" tIns="0" rIns="0" bIns="0" rtlCol="0"/>
            <a:lstStyle/>
            <a:p>
              <a:pPr defTabSz="609252"/>
              <a:endParaRPr sz="4259" dirty="0">
                <a:solidFill>
                  <a:srgbClr val="16669B"/>
                </a:solidFill>
              </a:endParaRPr>
            </a:p>
          </p:txBody>
        </p:sp>
        <p:sp>
          <p:nvSpPr>
            <p:cNvPr id="19" name="object 5">
              <a:extLst>
                <a:ext uri="{FF2B5EF4-FFF2-40B4-BE49-F238E27FC236}">
                  <a16:creationId xmlns:a16="http://schemas.microsoft.com/office/drawing/2014/main" id="{B74082CC-75EF-4105-8ADD-102E429C196C}"/>
                </a:ext>
              </a:extLst>
            </p:cNvPr>
            <p:cNvSpPr/>
            <p:nvPr/>
          </p:nvSpPr>
          <p:spPr>
            <a:xfrm>
              <a:off x="6160525" y="0"/>
              <a:ext cx="2972435" cy="2574290"/>
            </a:xfrm>
            <a:custGeom>
              <a:avLst/>
              <a:gdLst/>
              <a:ahLst/>
              <a:cxnLst/>
              <a:rect l="l" t="t" r="r" b="b"/>
              <a:pathLst>
                <a:path w="2972434" h="2574290">
                  <a:moveTo>
                    <a:pt x="2972130" y="0"/>
                  </a:moveTo>
                  <a:lnTo>
                    <a:pt x="0" y="0"/>
                  </a:lnTo>
                  <a:lnTo>
                    <a:pt x="1486076" y="2574037"/>
                  </a:lnTo>
                  <a:lnTo>
                    <a:pt x="2972130" y="0"/>
                  </a:lnTo>
                  <a:close/>
                </a:path>
              </a:pathLst>
            </a:custGeom>
            <a:solidFill>
              <a:srgbClr val="FADD4E"/>
            </a:solidFill>
          </p:spPr>
          <p:txBody>
            <a:bodyPr wrap="square" lIns="0" tIns="0" rIns="0" bIns="0" rtlCol="0"/>
            <a:lstStyle/>
            <a:p>
              <a:pPr defTabSz="609252"/>
              <a:endParaRPr sz="4259" dirty="0">
                <a:solidFill>
                  <a:srgbClr val="16669B"/>
                </a:solidFill>
              </a:endParaRPr>
            </a:p>
          </p:txBody>
        </p:sp>
      </p:grpSp>
      <p:pic>
        <p:nvPicPr>
          <p:cNvPr id="5" name="Picture 4">
            <a:extLst>
              <a:ext uri="{FF2B5EF4-FFF2-40B4-BE49-F238E27FC236}">
                <a16:creationId xmlns:a16="http://schemas.microsoft.com/office/drawing/2014/main" id="{3E79F379-A746-426C-96E1-D7237CEFBE4A}"/>
              </a:ext>
            </a:extLst>
          </p:cNvPr>
          <p:cNvPicPr>
            <a:picLocks noChangeAspect="1"/>
          </p:cNvPicPr>
          <p:nvPr userDrawn="1"/>
        </p:nvPicPr>
        <p:blipFill>
          <a:blip r:embed="rId2"/>
          <a:stretch>
            <a:fillRect/>
          </a:stretch>
        </p:blipFill>
        <p:spPr>
          <a:xfrm>
            <a:off x="2590800" y="2997071"/>
            <a:ext cx="1742008" cy="857303"/>
          </a:xfrm>
          <a:prstGeom prst="rect">
            <a:avLst/>
          </a:prstGeom>
          <a:solidFill>
            <a:schemeClr val="tx1"/>
          </a:solidFill>
          <a:effectLst>
            <a:outerShdw blurRad="50800" dist="50800" dir="5400000" algn="ctr" rotWithShape="0">
              <a:schemeClr val="bg1"/>
            </a:outerShdw>
          </a:effectLst>
        </p:spPr>
      </p:pic>
    </p:spTree>
    <p:extLst>
      <p:ext uri="{BB962C8B-B14F-4D97-AF65-F5344CB8AC3E}">
        <p14:creationId xmlns:p14="http://schemas.microsoft.com/office/powerpoint/2010/main" val="3359948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mple Divider Slide - Logo Left">
    <p:bg>
      <p:bgPr>
        <a:solidFill>
          <a:schemeClr val="bg1"/>
        </a:solidFill>
        <a:effectLst/>
      </p:bgPr>
    </p:bg>
    <p:spTree>
      <p:nvGrpSpPr>
        <p:cNvPr id="1" name=""/>
        <p:cNvGrpSpPr/>
        <p:nvPr/>
      </p:nvGrpSpPr>
      <p:grpSpPr>
        <a:xfrm>
          <a:off x="0" y="0"/>
          <a:ext cx="0" cy="0"/>
          <a:chOff x="0" y="0"/>
          <a:chExt cx="0" cy="0"/>
        </a:xfrm>
      </p:grpSpPr>
      <p:grpSp>
        <p:nvGrpSpPr>
          <p:cNvPr id="10" name="Group 9"/>
          <p:cNvGrpSpPr/>
          <p:nvPr userDrawn="1"/>
        </p:nvGrpSpPr>
        <p:grpSpPr>
          <a:xfrm rot="10800000">
            <a:off x="0" y="-6216"/>
            <a:ext cx="4442139" cy="6864216"/>
            <a:chOff x="6160525" y="0"/>
            <a:chExt cx="2984046" cy="5148327"/>
          </a:xfrm>
        </p:grpSpPr>
        <p:sp>
          <p:nvSpPr>
            <p:cNvPr id="11" name="object 2"/>
            <p:cNvSpPr/>
            <p:nvPr/>
          </p:nvSpPr>
          <p:spPr>
            <a:xfrm>
              <a:off x="7646606" y="2574034"/>
              <a:ext cx="1497965" cy="2574290"/>
            </a:xfrm>
            <a:custGeom>
              <a:avLst/>
              <a:gdLst/>
              <a:ahLst/>
              <a:cxnLst/>
              <a:rect l="l" t="t" r="r" b="b"/>
              <a:pathLst>
                <a:path w="1497965" h="2574290">
                  <a:moveTo>
                    <a:pt x="1497393" y="0"/>
                  </a:moveTo>
                  <a:lnTo>
                    <a:pt x="0" y="0"/>
                  </a:lnTo>
                  <a:lnTo>
                    <a:pt x="1486057" y="2574037"/>
                  </a:lnTo>
                  <a:lnTo>
                    <a:pt x="1497393" y="2574037"/>
                  </a:lnTo>
                  <a:lnTo>
                    <a:pt x="1497393" y="0"/>
                  </a:lnTo>
                  <a:close/>
                </a:path>
              </a:pathLst>
            </a:custGeom>
            <a:solidFill>
              <a:srgbClr val="16669C"/>
            </a:solidFill>
          </p:spPr>
          <p:txBody>
            <a:bodyPr wrap="square" lIns="0" tIns="0" rIns="0" bIns="0" rtlCol="0"/>
            <a:lstStyle/>
            <a:p>
              <a:pPr defTabSz="609252"/>
              <a:endParaRPr sz="4259" dirty="0">
                <a:solidFill>
                  <a:srgbClr val="16669B"/>
                </a:solidFill>
              </a:endParaRPr>
            </a:p>
          </p:txBody>
        </p:sp>
        <p:sp>
          <p:nvSpPr>
            <p:cNvPr id="12" name="object 3"/>
            <p:cNvSpPr/>
            <p:nvPr/>
          </p:nvSpPr>
          <p:spPr>
            <a:xfrm>
              <a:off x="6160526" y="2574037"/>
              <a:ext cx="2972435" cy="2574290"/>
            </a:xfrm>
            <a:custGeom>
              <a:avLst/>
              <a:gdLst/>
              <a:ahLst/>
              <a:cxnLst/>
              <a:rect l="l" t="t" r="r" b="b"/>
              <a:pathLst>
                <a:path w="2972434" h="2574290">
                  <a:moveTo>
                    <a:pt x="1486075" y="0"/>
                  </a:moveTo>
                  <a:lnTo>
                    <a:pt x="0" y="2574034"/>
                  </a:lnTo>
                  <a:lnTo>
                    <a:pt x="2972131" y="2574034"/>
                  </a:lnTo>
                  <a:lnTo>
                    <a:pt x="1486075" y="0"/>
                  </a:lnTo>
                  <a:close/>
                </a:path>
              </a:pathLst>
            </a:custGeom>
            <a:solidFill>
              <a:srgbClr val="ABC6E8"/>
            </a:solidFill>
          </p:spPr>
          <p:txBody>
            <a:bodyPr wrap="square" lIns="0" tIns="0" rIns="0" bIns="0" rtlCol="0"/>
            <a:lstStyle/>
            <a:p>
              <a:pPr defTabSz="609252"/>
              <a:endParaRPr sz="4259" dirty="0">
                <a:solidFill>
                  <a:srgbClr val="16669B"/>
                </a:solidFill>
              </a:endParaRPr>
            </a:p>
          </p:txBody>
        </p:sp>
        <p:sp>
          <p:nvSpPr>
            <p:cNvPr id="13" name="object 4"/>
            <p:cNvSpPr/>
            <p:nvPr/>
          </p:nvSpPr>
          <p:spPr>
            <a:xfrm>
              <a:off x="7646606" y="0"/>
              <a:ext cx="1497965" cy="2574290"/>
            </a:xfrm>
            <a:custGeom>
              <a:avLst/>
              <a:gdLst/>
              <a:ahLst/>
              <a:cxnLst/>
              <a:rect l="l" t="t" r="r" b="b"/>
              <a:pathLst>
                <a:path w="1497965" h="2574290">
                  <a:moveTo>
                    <a:pt x="1497393" y="0"/>
                  </a:moveTo>
                  <a:lnTo>
                    <a:pt x="1486056" y="0"/>
                  </a:lnTo>
                  <a:lnTo>
                    <a:pt x="0" y="2574035"/>
                  </a:lnTo>
                  <a:lnTo>
                    <a:pt x="1497393" y="2574035"/>
                  </a:lnTo>
                  <a:lnTo>
                    <a:pt x="1497393" y="0"/>
                  </a:lnTo>
                  <a:close/>
                </a:path>
              </a:pathLst>
            </a:custGeom>
            <a:solidFill>
              <a:srgbClr val="22A8E0"/>
            </a:solidFill>
          </p:spPr>
          <p:txBody>
            <a:bodyPr wrap="square" lIns="0" tIns="0" rIns="0" bIns="0" rtlCol="0"/>
            <a:lstStyle/>
            <a:p>
              <a:pPr defTabSz="609252"/>
              <a:endParaRPr sz="4259" dirty="0">
                <a:solidFill>
                  <a:srgbClr val="16669B"/>
                </a:solidFill>
              </a:endParaRPr>
            </a:p>
          </p:txBody>
        </p:sp>
        <p:sp>
          <p:nvSpPr>
            <p:cNvPr id="14" name="object 5"/>
            <p:cNvSpPr/>
            <p:nvPr/>
          </p:nvSpPr>
          <p:spPr>
            <a:xfrm>
              <a:off x="6160525" y="0"/>
              <a:ext cx="2972435" cy="2574290"/>
            </a:xfrm>
            <a:custGeom>
              <a:avLst/>
              <a:gdLst/>
              <a:ahLst/>
              <a:cxnLst/>
              <a:rect l="l" t="t" r="r" b="b"/>
              <a:pathLst>
                <a:path w="2972434" h="2574290">
                  <a:moveTo>
                    <a:pt x="2972130" y="0"/>
                  </a:moveTo>
                  <a:lnTo>
                    <a:pt x="0" y="0"/>
                  </a:lnTo>
                  <a:lnTo>
                    <a:pt x="1486076" y="2574037"/>
                  </a:lnTo>
                  <a:lnTo>
                    <a:pt x="2972130" y="0"/>
                  </a:lnTo>
                  <a:close/>
                </a:path>
              </a:pathLst>
            </a:custGeom>
            <a:solidFill>
              <a:srgbClr val="FADD4E"/>
            </a:solidFill>
          </p:spPr>
          <p:txBody>
            <a:bodyPr wrap="square" lIns="0" tIns="0" rIns="0" bIns="0" rtlCol="0"/>
            <a:lstStyle/>
            <a:p>
              <a:pPr defTabSz="609252"/>
              <a:endParaRPr sz="4259" dirty="0">
                <a:solidFill>
                  <a:srgbClr val="16669B"/>
                </a:solidFill>
              </a:endParaRPr>
            </a:p>
          </p:txBody>
        </p:sp>
      </p:grpSp>
      <p:sp>
        <p:nvSpPr>
          <p:cNvPr id="15" name="Text Placeholder 2"/>
          <p:cNvSpPr>
            <a:spLocks noGrp="1"/>
          </p:cNvSpPr>
          <p:nvPr>
            <p:ph type="body" sz="quarter" idx="10" hasCustomPrompt="1"/>
          </p:nvPr>
        </p:nvSpPr>
        <p:spPr>
          <a:xfrm>
            <a:off x="4483383" y="1528809"/>
            <a:ext cx="7271885" cy="2536868"/>
          </a:xfrm>
          <a:prstGeom prst="rect">
            <a:avLst/>
          </a:prstGeom>
        </p:spPr>
        <p:txBody>
          <a:bodyPr>
            <a:noAutofit/>
          </a:bodyPr>
          <a:lstStyle>
            <a:lvl1pPr algn="r">
              <a:defRPr sz="7989" b="1" i="0" baseline="0">
                <a:solidFill>
                  <a:schemeClr val="accent3"/>
                </a:solidFill>
                <a:latin typeface="+mj-lt"/>
                <a:ea typeface="Arial Black" charset="0"/>
                <a:cs typeface="Arial Black" charset="0"/>
              </a:defRPr>
            </a:lvl1pPr>
          </a:lstStyle>
          <a:p>
            <a:pPr lvl="0"/>
            <a:r>
              <a:rPr lang="en-US"/>
              <a:t>DIVIDER SLIDES</a:t>
            </a:r>
          </a:p>
        </p:txBody>
      </p:sp>
      <p:sp>
        <p:nvSpPr>
          <p:cNvPr id="16" name="Text Placeholder 4"/>
          <p:cNvSpPr>
            <a:spLocks noGrp="1"/>
          </p:cNvSpPr>
          <p:nvPr>
            <p:ph type="body" sz="quarter" idx="11" hasCustomPrompt="1"/>
          </p:nvPr>
        </p:nvSpPr>
        <p:spPr>
          <a:xfrm>
            <a:off x="5431652" y="4170935"/>
            <a:ext cx="6323616" cy="1106630"/>
          </a:xfrm>
          <a:prstGeom prst="rect">
            <a:avLst/>
          </a:prstGeom>
        </p:spPr>
        <p:txBody>
          <a:bodyPr/>
          <a:lstStyle>
            <a:lvl1pPr algn="r">
              <a:defRPr baseline="0">
                <a:solidFill>
                  <a:schemeClr val="accent5">
                    <a:lumMod val="50000"/>
                  </a:schemeClr>
                </a:solidFill>
                <a:latin typeface="Arial" charset="0"/>
                <a:ea typeface="Arial" charset="0"/>
                <a:cs typeface="Arial" charset="0"/>
              </a:defRPr>
            </a:lvl1pPr>
          </a:lstStyle>
          <a:p>
            <a:pPr lvl="0"/>
            <a:r>
              <a:rPr lang="en-US"/>
              <a:t>Here is a little paragraph for you to describe what you are about to talk about! Keep it short though, this is just a divider slide. </a:t>
            </a:r>
          </a:p>
        </p:txBody>
      </p:sp>
      <p:cxnSp>
        <p:nvCxnSpPr>
          <p:cNvPr id="17" name="Straight Connector 16"/>
          <p:cNvCxnSpPr/>
          <p:nvPr userDrawn="1"/>
        </p:nvCxnSpPr>
        <p:spPr>
          <a:xfrm>
            <a:off x="4442138" y="2812136"/>
            <a:ext cx="7281333" cy="0"/>
          </a:xfrm>
          <a:prstGeom prst="line">
            <a:avLst/>
          </a:prstGeom>
          <a:ln w="57150"/>
        </p:spPr>
        <p:style>
          <a:lnRef idx="1">
            <a:schemeClr val="accent2"/>
          </a:lnRef>
          <a:fillRef idx="0">
            <a:schemeClr val="accent2"/>
          </a:fillRef>
          <a:effectRef idx="0">
            <a:schemeClr val="accent2"/>
          </a:effectRef>
          <a:fontRef idx="minor">
            <a:schemeClr val="tx1"/>
          </a:fontRef>
        </p:style>
      </p:cxnSp>
      <p:pic>
        <p:nvPicPr>
          <p:cNvPr id="20" name="Picture 19">
            <a:extLst>
              <a:ext uri="{FF2B5EF4-FFF2-40B4-BE49-F238E27FC236}">
                <a16:creationId xmlns:a16="http://schemas.microsoft.com/office/drawing/2014/main" id="{AFE37BD5-F075-45A0-A96E-C389C6A2EC23}"/>
              </a:ext>
            </a:extLst>
          </p:cNvPr>
          <p:cNvPicPr>
            <a:picLocks noChangeAspect="1"/>
          </p:cNvPicPr>
          <p:nvPr userDrawn="1"/>
        </p:nvPicPr>
        <p:blipFill>
          <a:blip r:embed="rId2"/>
          <a:stretch>
            <a:fillRect/>
          </a:stretch>
        </p:blipFill>
        <p:spPr>
          <a:xfrm>
            <a:off x="10625008" y="6324600"/>
            <a:ext cx="936478" cy="460873"/>
          </a:xfrm>
          <a:prstGeom prst="rect">
            <a:avLst/>
          </a:prstGeom>
          <a:solidFill>
            <a:schemeClr val="tx1"/>
          </a:solidFill>
          <a:effectLst>
            <a:outerShdw blurRad="50800" dist="50800" dir="5400000" algn="ctr" rotWithShape="0">
              <a:schemeClr val="bg1"/>
            </a:outerShdw>
          </a:effectLst>
        </p:spPr>
      </p:pic>
    </p:spTree>
    <p:extLst>
      <p:ext uri="{BB962C8B-B14F-4D97-AF65-F5344CB8AC3E}">
        <p14:creationId xmlns:p14="http://schemas.microsoft.com/office/powerpoint/2010/main" val="1098828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hart or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Content Placeholder 2"/>
          <p:cNvSpPr>
            <a:spLocks noGrp="1"/>
          </p:cNvSpPr>
          <p:nvPr>
            <p:ph sz="quarter" idx="20" hasCustomPrompt="1"/>
          </p:nvPr>
        </p:nvSpPr>
        <p:spPr>
          <a:xfrm>
            <a:off x="987196" y="1428750"/>
            <a:ext cx="10367795" cy="4343400"/>
          </a:xfrm>
          <a:prstGeom prst="rect">
            <a:avLst/>
          </a:prstGeom>
        </p:spPr>
        <p:txBody>
          <a:bodyPr vert="horz"/>
          <a:lstStyle>
            <a:lvl1pPr marL="0" indent="0" algn="ctr">
              <a:buNone/>
              <a:defRPr sz="1800" baseline="0">
                <a:solidFill>
                  <a:schemeClr val="accent6"/>
                </a:solidFill>
                <a:latin typeface="Arial" panose="020B0604020202020204" pitchFamily="34" charset="0"/>
                <a:cs typeface="Arial" panose="020B0604020202020204" pitchFamily="34" charset="0"/>
              </a:defRPr>
            </a:lvl1pPr>
          </a:lstStyle>
          <a:p>
            <a:pPr lvl="0"/>
            <a:r>
              <a:rPr lang="en-US"/>
              <a:t>Select and Icon below to insert a table, chart, picture or video</a:t>
            </a:r>
          </a:p>
        </p:txBody>
      </p:sp>
    </p:spTree>
    <p:extLst>
      <p:ext uri="{BB962C8B-B14F-4D97-AF65-F5344CB8AC3E}">
        <p14:creationId xmlns:p14="http://schemas.microsoft.com/office/powerpoint/2010/main" val="362328651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rt or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80000"/>
              </a:lnSpc>
              <a:defRPr>
                <a:solidFill>
                  <a:schemeClr val="tx1"/>
                </a:solidFill>
              </a:defRPr>
            </a:lvl1pPr>
          </a:lstStyle>
          <a:p>
            <a:r>
              <a:rPr lang="en-CA"/>
              <a:t>Click to edit Master title style</a:t>
            </a:r>
            <a:endParaRPr lang="en-US"/>
          </a:p>
        </p:txBody>
      </p:sp>
      <p:sp>
        <p:nvSpPr>
          <p:cNvPr id="4" name="Content Placeholder 2"/>
          <p:cNvSpPr>
            <a:spLocks noGrp="1"/>
          </p:cNvSpPr>
          <p:nvPr>
            <p:ph sz="quarter" idx="20" hasCustomPrompt="1"/>
          </p:nvPr>
        </p:nvSpPr>
        <p:spPr>
          <a:xfrm>
            <a:off x="987196" y="1428750"/>
            <a:ext cx="10367795" cy="4343400"/>
          </a:xfrm>
          <a:prstGeom prst="rect">
            <a:avLst/>
          </a:prstGeom>
        </p:spPr>
        <p:txBody>
          <a:bodyPr vert="horz"/>
          <a:lstStyle>
            <a:lvl1pPr marL="0" indent="0" algn="ctr">
              <a:buNone/>
              <a:defRPr sz="1800" baseline="0">
                <a:solidFill>
                  <a:schemeClr val="accent6"/>
                </a:solidFill>
                <a:latin typeface="Arial" panose="020B0604020202020204" pitchFamily="34" charset="0"/>
                <a:cs typeface="Arial" panose="020B0604020202020204" pitchFamily="34" charset="0"/>
              </a:defRPr>
            </a:lvl1pPr>
          </a:lstStyle>
          <a:p>
            <a:pPr lvl="0"/>
            <a:r>
              <a:rPr lang="en-US"/>
              <a:t>Select and Icon below to insert a table, chart, picture or video</a:t>
            </a:r>
          </a:p>
        </p:txBody>
      </p:sp>
    </p:spTree>
    <p:extLst>
      <p:ext uri="{BB962C8B-B14F-4D97-AF65-F5344CB8AC3E}">
        <p14:creationId xmlns:p14="http://schemas.microsoft.com/office/powerpoint/2010/main" val="1268778898"/>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Line 9"/>
          <p:cNvSpPr>
            <a:spLocks noChangeShapeType="1"/>
          </p:cNvSpPr>
          <p:nvPr userDrawn="1"/>
        </p:nvSpPr>
        <p:spPr bwMode="auto">
          <a:xfrm>
            <a:off x="11561486" y="6492240"/>
            <a:ext cx="0" cy="365760"/>
          </a:xfrm>
          <a:prstGeom prst="line">
            <a:avLst/>
          </a:prstGeom>
          <a:noFill/>
          <a:ln w="25400">
            <a:solidFill>
              <a:srgbClr val="CDCDCD"/>
            </a:solidFill>
            <a:miter lim="800000"/>
            <a:headEnd/>
            <a:tailEnd/>
          </a:ln>
          <a:extLst>
            <a:ext uri="{909E8E84-426E-40DD-AFC4-6F175D3DCCD1}">
              <a14:hiddenFill xmlns:a14="http://schemas.microsoft.com/office/drawing/2010/main">
                <a:noFill/>
              </a14:hiddenFill>
            </a:ext>
          </a:extLst>
        </p:spPr>
        <p:txBody>
          <a:bodyPr lIns="0" tIns="0" rIns="0" bIns="0"/>
          <a:lstStyle/>
          <a:p>
            <a:pPr defTabSz="544194"/>
            <a:endParaRPr lang="en-US" sz="2175" dirty="0">
              <a:solidFill>
                <a:srgbClr val="676767"/>
              </a:solidFill>
            </a:endParaRPr>
          </a:p>
        </p:txBody>
      </p:sp>
      <p:sp>
        <p:nvSpPr>
          <p:cNvPr id="2" name="Title Placeholder 1"/>
          <p:cNvSpPr>
            <a:spLocks noGrp="1"/>
          </p:cNvSpPr>
          <p:nvPr>
            <p:ph type="title"/>
          </p:nvPr>
        </p:nvSpPr>
        <p:spPr>
          <a:xfrm>
            <a:off x="987196" y="429790"/>
            <a:ext cx="10367795" cy="718760"/>
          </a:xfrm>
          <a:prstGeom prst="rect">
            <a:avLst/>
          </a:prstGeom>
        </p:spPr>
        <p:txBody>
          <a:bodyPr vert="horz" lIns="91431" tIns="45716" rIns="91431" bIns="45716" rtlCol="0" anchor="ctr">
            <a:noAutofit/>
          </a:bodyPr>
          <a:lstStyle/>
          <a:p>
            <a:r>
              <a:rPr lang="en-CA"/>
              <a:t>Click to edit Master title style</a:t>
            </a:r>
            <a:endParaRPr lang="en-US"/>
          </a:p>
        </p:txBody>
      </p:sp>
      <p:sp>
        <p:nvSpPr>
          <p:cNvPr id="4" name="Text Placeholder 3"/>
          <p:cNvSpPr>
            <a:spLocks noGrp="1"/>
          </p:cNvSpPr>
          <p:nvPr>
            <p:ph type="body" idx="1"/>
          </p:nvPr>
        </p:nvSpPr>
        <p:spPr>
          <a:xfrm>
            <a:off x="981287" y="1600200"/>
            <a:ext cx="10373704" cy="4171950"/>
          </a:xfrm>
          <a:prstGeom prst="rect">
            <a:avLst/>
          </a:prstGeom>
        </p:spPr>
        <p:txBody>
          <a:bodyPr vert="horz" lIns="91431" tIns="45716" rIns="91431" bIns="45716" rtlCol="0">
            <a:no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12" name="TextBox 11"/>
          <p:cNvSpPr txBox="1"/>
          <p:nvPr userDrawn="1"/>
        </p:nvSpPr>
        <p:spPr>
          <a:xfrm>
            <a:off x="11685474" y="6434933"/>
            <a:ext cx="374460" cy="230820"/>
          </a:xfrm>
          <a:prstGeom prst="rect">
            <a:avLst/>
          </a:prstGeom>
          <a:noFill/>
        </p:spPr>
        <p:txBody>
          <a:bodyPr wrap="square" lIns="68567" tIns="34284" rIns="68567" bIns="34284" rtlCol="0">
            <a:spAutoFit/>
          </a:bodyPr>
          <a:lstStyle/>
          <a:p>
            <a:pPr defTabSz="685643">
              <a:defRPr/>
            </a:pPr>
            <a:fld id="{26D96B6F-1235-D249-9414-0CF5DA5B76BB}" type="slidenum">
              <a:rPr lang="en-US" sz="1050" smtClean="0">
                <a:solidFill>
                  <a:srgbClr val="767676"/>
                </a:solidFill>
                <a:ea typeface="ＭＳ Ｐゴシック" charset="0"/>
                <a:cs typeface="Arial" panose="020B0604020202020204" pitchFamily="34" charset="0"/>
                <a:sym typeface="Calibri" charset="0"/>
              </a:rPr>
              <a:pPr defTabSz="685643">
                <a:defRPr/>
              </a:pPr>
              <a:t>‹#›</a:t>
            </a:fld>
            <a:endParaRPr lang="en-US" sz="1275" kern="0" dirty="0">
              <a:solidFill>
                <a:sysClr val="windowText" lastClr="000000"/>
              </a:solidFill>
            </a:endParaRPr>
          </a:p>
        </p:txBody>
      </p:sp>
      <p:grpSp>
        <p:nvGrpSpPr>
          <p:cNvPr id="23" name="Group 22"/>
          <p:cNvGrpSpPr/>
          <p:nvPr userDrawn="1"/>
        </p:nvGrpSpPr>
        <p:grpSpPr>
          <a:xfrm>
            <a:off x="0" y="-4496"/>
            <a:ext cx="192005" cy="6862497"/>
            <a:chOff x="8458195" y="-3377"/>
            <a:chExt cx="685804" cy="5153227"/>
          </a:xfrm>
        </p:grpSpPr>
        <p:sp>
          <p:nvSpPr>
            <p:cNvPr id="24" name="Rectangle 23"/>
            <p:cNvSpPr/>
            <p:nvPr userDrawn="1"/>
          </p:nvSpPr>
          <p:spPr>
            <a:xfrm>
              <a:off x="8458195" y="3725981"/>
              <a:ext cx="681256" cy="1423869"/>
            </a:xfrm>
            <a:prstGeom prst="rect">
              <a:avLst/>
            </a:prstGeom>
            <a:solidFill>
              <a:srgbClr val="ABC5E7"/>
            </a:solidFill>
            <a:ln w="25400" cap="flat" cmpd="sng" algn="ctr">
              <a:noFill/>
              <a:prstDash val="solid"/>
            </a:ln>
            <a:effectLst/>
          </p:spPr>
          <p:txBody>
            <a:bodyPr rtlCol="0" anchor="ctr"/>
            <a:lstStyle/>
            <a:p>
              <a:pPr algn="ctr" defTabSz="609252">
                <a:defRPr/>
              </a:pPr>
              <a:endParaRPr lang="en-US" sz="4259" kern="0" dirty="0">
                <a:solidFill>
                  <a:prstClr val="white"/>
                </a:solidFill>
              </a:endParaRPr>
            </a:p>
          </p:txBody>
        </p:sp>
        <p:sp>
          <p:nvSpPr>
            <p:cNvPr id="25" name="Arrow: Pentagon 9"/>
            <p:cNvSpPr/>
            <p:nvPr userDrawn="1"/>
          </p:nvSpPr>
          <p:spPr>
            <a:xfrm rot="5400000">
              <a:off x="8007246" y="3025875"/>
              <a:ext cx="1587703" cy="685802"/>
            </a:xfrm>
            <a:prstGeom prst="homePlate">
              <a:avLst/>
            </a:prstGeom>
            <a:solidFill>
              <a:srgbClr val="16669B"/>
            </a:solidFill>
            <a:ln w="25400" cap="flat" cmpd="sng" algn="ctr">
              <a:noFill/>
              <a:prstDash val="solid"/>
            </a:ln>
            <a:effectLst/>
          </p:spPr>
          <p:txBody>
            <a:bodyPr rtlCol="0" anchor="ctr"/>
            <a:lstStyle/>
            <a:p>
              <a:pPr algn="ctr" defTabSz="609252">
                <a:defRPr/>
              </a:pPr>
              <a:endParaRPr lang="en-US" sz="4259" kern="0" dirty="0">
                <a:solidFill>
                  <a:prstClr val="white"/>
                </a:solidFill>
              </a:endParaRPr>
            </a:p>
          </p:txBody>
        </p:sp>
        <p:sp>
          <p:nvSpPr>
            <p:cNvPr id="26" name="Arrow: Pentagon 8"/>
            <p:cNvSpPr/>
            <p:nvPr userDrawn="1"/>
          </p:nvSpPr>
          <p:spPr>
            <a:xfrm rot="5400000">
              <a:off x="7734298" y="1851025"/>
              <a:ext cx="2133602" cy="685801"/>
            </a:xfrm>
            <a:prstGeom prst="homePlate">
              <a:avLst/>
            </a:prstGeom>
            <a:solidFill>
              <a:srgbClr val="22A7E0"/>
            </a:solidFill>
            <a:ln>
              <a:noFill/>
            </a:ln>
            <a:effectLst/>
          </p:spPr>
          <p:txBody>
            <a:bodyPr rtlCol="0" anchor="ctr"/>
            <a:lstStyle/>
            <a:p>
              <a:pPr algn="ctr" defTabSz="609252">
                <a:defRPr/>
              </a:pPr>
              <a:endParaRPr lang="en-US" sz="4259" kern="0" dirty="0">
                <a:solidFill>
                  <a:prstClr val="white"/>
                </a:solidFill>
              </a:endParaRPr>
            </a:p>
          </p:txBody>
        </p:sp>
        <p:sp>
          <p:nvSpPr>
            <p:cNvPr id="27" name="Arrow: Pentagon 1"/>
            <p:cNvSpPr/>
            <p:nvPr userDrawn="1"/>
          </p:nvSpPr>
          <p:spPr>
            <a:xfrm rot="5400000">
              <a:off x="7664347" y="790475"/>
              <a:ext cx="2273504" cy="685799"/>
            </a:xfrm>
            <a:prstGeom prst="homePlate">
              <a:avLst/>
            </a:prstGeom>
            <a:solidFill>
              <a:srgbClr val="FADD4E"/>
            </a:solidFill>
            <a:ln w="25400" cap="flat" cmpd="sng" algn="ctr">
              <a:noFill/>
              <a:prstDash val="solid"/>
            </a:ln>
            <a:effectLst/>
          </p:spPr>
          <p:txBody>
            <a:bodyPr rtlCol="0" anchor="ctr"/>
            <a:lstStyle/>
            <a:p>
              <a:pPr algn="ctr" defTabSz="609252">
                <a:defRPr/>
              </a:pPr>
              <a:endParaRPr lang="en-US" sz="4259" kern="0" dirty="0">
                <a:solidFill>
                  <a:prstClr val="white"/>
                </a:solidFill>
              </a:endParaRPr>
            </a:p>
          </p:txBody>
        </p:sp>
      </p:grpSp>
      <p:pic>
        <p:nvPicPr>
          <p:cNvPr id="11" name="Picture 10">
            <a:extLst>
              <a:ext uri="{FF2B5EF4-FFF2-40B4-BE49-F238E27FC236}">
                <a16:creationId xmlns:a16="http://schemas.microsoft.com/office/drawing/2014/main" id="{5562E66D-6074-4142-9722-D2F8334AAC73}"/>
              </a:ext>
            </a:extLst>
          </p:cNvPr>
          <p:cNvPicPr>
            <a:picLocks noChangeAspect="1"/>
          </p:cNvPicPr>
          <p:nvPr userDrawn="1"/>
        </p:nvPicPr>
        <p:blipFill>
          <a:blip r:embed="rId3"/>
          <a:stretch>
            <a:fillRect/>
          </a:stretch>
        </p:blipFill>
        <p:spPr>
          <a:xfrm>
            <a:off x="10625008" y="6324600"/>
            <a:ext cx="936478" cy="460873"/>
          </a:xfrm>
          <a:prstGeom prst="rect">
            <a:avLst/>
          </a:prstGeom>
          <a:solidFill>
            <a:schemeClr val="tx1"/>
          </a:solidFill>
          <a:effectLst>
            <a:outerShdw blurRad="50800" dist="50800" dir="5400000" algn="ctr" rotWithShape="0">
              <a:schemeClr val="bg1"/>
            </a:outerShdw>
          </a:effectLst>
        </p:spPr>
      </p:pic>
    </p:spTree>
    <p:extLst>
      <p:ext uri="{BB962C8B-B14F-4D97-AF65-F5344CB8AC3E}">
        <p14:creationId xmlns:p14="http://schemas.microsoft.com/office/powerpoint/2010/main" val="2523926594"/>
      </p:ext>
    </p:extLst>
  </p:cSld>
  <p:clrMap bg1="lt1" tx1="dk1" bg2="lt2" tx2="dk2" accent1="accent1" accent2="accent2" accent3="accent3" accent4="accent4" accent5="accent5" accent6="accent6" hlink="hlink" folHlink="folHlink"/>
  <p:sldLayoutIdLst>
    <p:sldLayoutId id="2147483661" r:id="rId1"/>
  </p:sldLayoutIdLst>
  <p:transition/>
  <p:hf hdr="0" ftr="0" dt="0"/>
  <p:txStyles>
    <p:titleStyle>
      <a:lvl1pPr algn="l" rtl="0" eaLnBrk="0" fontAlgn="base" hangingPunct="0">
        <a:lnSpc>
          <a:spcPct val="80000"/>
        </a:lnSpc>
        <a:spcBef>
          <a:spcPct val="0"/>
        </a:spcBef>
        <a:spcAft>
          <a:spcPct val="0"/>
        </a:spcAft>
        <a:defRPr sz="3000">
          <a:solidFill>
            <a:schemeClr val="tx1"/>
          </a:solidFill>
          <a:latin typeface="Arial" panose="020B0604020202020204" pitchFamily="34" charset="0"/>
          <a:ea typeface="+mj-ea"/>
          <a:cs typeface="+mj-cs"/>
          <a:sym typeface="Calibri" charset="0"/>
        </a:defRPr>
      </a:lvl1pPr>
      <a:lvl2pPr algn="l" rtl="0" eaLnBrk="0" fontAlgn="base" hangingPunct="0">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2pPr>
      <a:lvl3pPr algn="l" rtl="0" eaLnBrk="0" fontAlgn="base" hangingPunct="0">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3pPr>
      <a:lvl4pPr algn="l" rtl="0" eaLnBrk="0" fontAlgn="base" hangingPunct="0">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4pPr>
      <a:lvl5pPr algn="l" rtl="0" eaLnBrk="0" fontAlgn="base" hangingPunct="0">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5pPr>
      <a:lvl6pPr marL="342821" algn="l" rtl="0" fontAlgn="base">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6pPr>
      <a:lvl7pPr marL="685643" algn="l" rtl="0" fontAlgn="base">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7pPr>
      <a:lvl8pPr marL="1028464" algn="l" rtl="0" fontAlgn="base">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8pPr>
      <a:lvl9pPr marL="1371284" algn="l" rtl="0" fontAlgn="base">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9pPr>
    </p:titleStyle>
    <p:bodyStyle>
      <a:lvl1pPr marL="342821" marR="0" indent="-342821" algn="l" defTabSz="544194" rtl="0" eaLnBrk="1" fontAlgn="auto" latinLnBrk="0" hangingPunct="1">
        <a:lnSpc>
          <a:spcPct val="100000"/>
        </a:lnSpc>
        <a:spcBef>
          <a:spcPts val="0"/>
        </a:spcBef>
        <a:spcAft>
          <a:spcPts val="750"/>
        </a:spcAft>
        <a:buClr>
          <a:schemeClr val="accent2"/>
        </a:buClr>
        <a:buSzTx/>
        <a:buFont typeface="Lucida Grande"/>
        <a:buChar char="●"/>
        <a:tabLst/>
        <a:defRPr sz="2175">
          <a:solidFill>
            <a:schemeClr val="tx1"/>
          </a:solidFill>
          <a:latin typeface="Arial" panose="020B0604020202020204" pitchFamily="34" charset="0"/>
          <a:ea typeface="+mn-ea"/>
          <a:cs typeface="Arial" panose="020B0604020202020204" pitchFamily="34" charset="0"/>
          <a:sym typeface="Gill Sans" charset="0"/>
        </a:defRPr>
      </a:lvl1pPr>
      <a:lvl2pPr marL="728832" indent="-342821" algn="l" rtl="0" eaLnBrk="0" fontAlgn="base" hangingPunct="0">
        <a:spcBef>
          <a:spcPct val="0"/>
        </a:spcBef>
        <a:spcAft>
          <a:spcPts val="750"/>
        </a:spcAft>
        <a:buClr>
          <a:schemeClr val="accent2"/>
        </a:buClr>
        <a:buSzPct val="100000"/>
        <a:buFont typeface="Lucida Grande"/>
        <a:buChar char="○"/>
        <a:defRPr sz="1800">
          <a:solidFill>
            <a:schemeClr val="tx1"/>
          </a:solidFill>
          <a:latin typeface="Arial" panose="020B0604020202020204" pitchFamily="34" charset="0"/>
          <a:ea typeface="+mn-ea"/>
          <a:cs typeface="Arial" panose="020B0604020202020204" pitchFamily="34" charset="0"/>
          <a:sym typeface="Gill Sans" charset="0"/>
        </a:defRPr>
      </a:lvl2pPr>
      <a:lvl3pPr marL="1052758" indent="-261840" algn="l" rtl="0" eaLnBrk="0" fontAlgn="base" hangingPunct="0">
        <a:spcBef>
          <a:spcPct val="0"/>
        </a:spcBef>
        <a:spcAft>
          <a:spcPts val="750"/>
        </a:spcAft>
        <a:buClr>
          <a:schemeClr val="accent2"/>
        </a:buClr>
        <a:buSzPct val="100000"/>
        <a:buFont typeface="Lucida Grande"/>
        <a:buChar char="-"/>
        <a:defRPr sz="1575">
          <a:solidFill>
            <a:schemeClr val="tx1"/>
          </a:solidFill>
          <a:latin typeface="Arial" panose="020B0604020202020204" pitchFamily="34" charset="0"/>
          <a:ea typeface="+mn-ea"/>
          <a:cs typeface="Arial" panose="020B0604020202020204" pitchFamily="34" charset="0"/>
          <a:sym typeface="Gill Sans" charset="0"/>
        </a:defRPr>
      </a:lvl3pPr>
      <a:lvl4pPr marL="1376683" indent="-261840" algn="l" rtl="0" eaLnBrk="0" fontAlgn="base" hangingPunct="0">
        <a:spcBef>
          <a:spcPct val="0"/>
        </a:spcBef>
        <a:spcAft>
          <a:spcPts val="750"/>
        </a:spcAft>
        <a:buClr>
          <a:schemeClr val="accent2"/>
        </a:buClr>
        <a:buSzPct val="100000"/>
        <a:buFont typeface="Lucida Grande"/>
        <a:buChar char="-"/>
        <a:defRPr sz="1575">
          <a:solidFill>
            <a:schemeClr val="tx1"/>
          </a:solidFill>
          <a:latin typeface="Arial" panose="020B0604020202020204" pitchFamily="34" charset="0"/>
          <a:ea typeface="+mn-ea"/>
          <a:cs typeface="Arial" panose="020B0604020202020204" pitchFamily="34" charset="0"/>
          <a:sym typeface="Gill Sans" charset="0"/>
        </a:defRPr>
      </a:lvl4pPr>
      <a:lvl5pPr marL="1673615" indent="-261840" algn="l" rtl="0" eaLnBrk="0" fontAlgn="base" hangingPunct="0">
        <a:spcBef>
          <a:spcPct val="0"/>
        </a:spcBef>
        <a:spcAft>
          <a:spcPts val="750"/>
        </a:spcAft>
        <a:buClr>
          <a:schemeClr val="accent2"/>
        </a:buClr>
        <a:buSzPct val="100000"/>
        <a:buFont typeface="Lucida Grande"/>
        <a:buChar char="-"/>
        <a:defRPr sz="1575">
          <a:solidFill>
            <a:schemeClr val="tx1"/>
          </a:solidFill>
          <a:latin typeface="Arial" panose="020B0604020202020204" pitchFamily="34" charset="0"/>
          <a:ea typeface="+mn-ea"/>
          <a:cs typeface="Arial" panose="020B0604020202020204" pitchFamily="34" charset="0"/>
          <a:sym typeface="Gill Sans" charset="0"/>
        </a:defRPr>
      </a:lvl5pPr>
      <a:lvl6pPr marL="1199874" algn="ctr" rtl="0" fontAlgn="base">
        <a:spcBef>
          <a:spcPct val="0"/>
        </a:spcBef>
        <a:spcAft>
          <a:spcPct val="0"/>
        </a:spcAft>
        <a:defRPr sz="2400">
          <a:solidFill>
            <a:schemeClr val="tx1"/>
          </a:solidFill>
          <a:latin typeface="+mn-lt"/>
          <a:ea typeface="+mn-ea"/>
          <a:cs typeface="+mn-cs"/>
          <a:sym typeface="Gill Sans" charset="0"/>
        </a:defRPr>
      </a:lvl6pPr>
      <a:lvl7pPr marL="1542695" algn="ctr" rtl="0" fontAlgn="base">
        <a:spcBef>
          <a:spcPct val="0"/>
        </a:spcBef>
        <a:spcAft>
          <a:spcPct val="0"/>
        </a:spcAft>
        <a:defRPr sz="2400">
          <a:solidFill>
            <a:schemeClr val="tx1"/>
          </a:solidFill>
          <a:latin typeface="+mn-lt"/>
          <a:ea typeface="+mn-ea"/>
          <a:cs typeface="+mn-cs"/>
          <a:sym typeface="Gill Sans" charset="0"/>
        </a:defRPr>
      </a:lvl7pPr>
      <a:lvl8pPr marL="1885516" algn="ctr" rtl="0" fontAlgn="base">
        <a:spcBef>
          <a:spcPct val="0"/>
        </a:spcBef>
        <a:spcAft>
          <a:spcPct val="0"/>
        </a:spcAft>
        <a:defRPr sz="2400">
          <a:solidFill>
            <a:schemeClr val="tx1"/>
          </a:solidFill>
          <a:latin typeface="+mn-lt"/>
          <a:ea typeface="+mn-ea"/>
          <a:cs typeface="+mn-cs"/>
          <a:sym typeface="Gill Sans" charset="0"/>
        </a:defRPr>
      </a:lvl8pPr>
      <a:lvl9pPr marL="2228338" algn="ctr" rtl="0" fontAlgn="base">
        <a:spcBef>
          <a:spcPct val="0"/>
        </a:spcBef>
        <a:spcAft>
          <a:spcPct val="0"/>
        </a:spcAft>
        <a:defRPr sz="2400">
          <a:solidFill>
            <a:schemeClr val="tx1"/>
          </a:solidFill>
          <a:latin typeface="+mn-lt"/>
          <a:ea typeface="+mn-ea"/>
          <a:cs typeface="+mn-cs"/>
          <a:sym typeface="Gill Sans" charset="0"/>
        </a:defRPr>
      </a:lvl9pPr>
    </p:bodyStyle>
    <p:otherStyle>
      <a:defPPr>
        <a:defRPr lang="en-US"/>
      </a:defPPr>
      <a:lvl1pPr marL="0" algn="l" defTabSz="342821" rtl="0" eaLnBrk="1" latinLnBrk="0" hangingPunct="1">
        <a:defRPr sz="1275" kern="1200">
          <a:solidFill>
            <a:schemeClr val="tx1"/>
          </a:solidFill>
          <a:latin typeface="+mn-lt"/>
          <a:ea typeface="+mn-ea"/>
          <a:cs typeface="+mn-cs"/>
        </a:defRPr>
      </a:lvl1pPr>
      <a:lvl2pPr marL="342821" algn="l" defTabSz="342821" rtl="0" eaLnBrk="1" latinLnBrk="0" hangingPunct="1">
        <a:defRPr sz="1275" kern="1200">
          <a:solidFill>
            <a:schemeClr val="tx1"/>
          </a:solidFill>
          <a:latin typeface="+mn-lt"/>
          <a:ea typeface="+mn-ea"/>
          <a:cs typeface="+mn-cs"/>
        </a:defRPr>
      </a:lvl2pPr>
      <a:lvl3pPr marL="685643" algn="l" defTabSz="342821" rtl="0" eaLnBrk="1" latinLnBrk="0" hangingPunct="1">
        <a:defRPr sz="1275" kern="1200">
          <a:solidFill>
            <a:schemeClr val="tx1"/>
          </a:solidFill>
          <a:latin typeface="+mn-lt"/>
          <a:ea typeface="+mn-ea"/>
          <a:cs typeface="+mn-cs"/>
        </a:defRPr>
      </a:lvl3pPr>
      <a:lvl4pPr marL="1028464" algn="l" defTabSz="342821" rtl="0" eaLnBrk="1" latinLnBrk="0" hangingPunct="1">
        <a:defRPr sz="1275" kern="1200">
          <a:solidFill>
            <a:schemeClr val="tx1"/>
          </a:solidFill>
          <a:latin typeface="+mn-lt"/>
          <a:ea typeface="+mn-ea"/>
          <a:cs typeface="+mn-cs"/>
        </a:defRPr>
      </a:lvl4pPr>
      <a:lvl5pPr marL="1371284" algn="l" defTabSz="342821" rtl="0" eaLnBrk="1" latinLnBrk="0" hangingPunct="1">
        <a:defRPr sz="1275" kern="1200">
          <a:solidFill>
            <a:schemeClr val="tx1"/>
          </a:solidFill>
          <a:latin typeface="+mn-lt"/>
          <a:ea typeface="+mn-ea"/>
          <a:cs typeface="+mn-cs"/>
        </a:defRPr>
      </a:lvl5pPr>
      <a:lvl6pPr marL="1714105" algn="l" defTabSz="342821" rtl="0" eaLnBrk="1" latinLnBrk="0" hangingPunct="1">
        <a:defRPr sz="1275" kern="1200">
          <a:solidFill>
            <a:schemeClr val="tx1"/>
          </a:solidFill>
          <a:latin typeface="+mn-lt"/>
          <a:ea typeface="+mn-ea"/>
          <a:cs typeface="+mn-cs"/>
        </a:defRPr>
      </a:lvl6pPr>
      <a:lvl7pPr marL="2056927" algn="l" defTabSz="342821" rtl="0" eaLnBrk="1" latinLnBrk="0" hangingPunct="1">
        <a:defRPr sz="1275" kern="1200">
          <a:solidFill>
            <a:schemeClr val="tx1"/>
          </a:solidFill>
          <a:latin typeface="+mn-lt"/>
          <a:ea typeface="+mn-ea"/>
          <a:cs typeface="+mn-cs"/>
        </a:defRPr>
      </a:lvl7pPr>
      <a:lvl8pPr marL="2399747" algn="l" defTabSz="342821" rtl="0" eaLnBrk="1" latinLnBrk="0" hangingPunct="1">
        <a:defRPr sz="1275" kern="1200">
          <a:solidFill>
            <a:schemeClr val="tx1"/>
          </a:solidFill>
          <a:latin typeface="+mn-lt"/>
          <a:ea typeface="+mn-ea"/>
          <a:cs typeface="+mn-cs"/>
        </a:defRPr>
      </a:lvl8pPr>
      <a:lvl9pPr marL="2742569" algn="l" defTabSz="342821" rtl="0" eaLnBrk="1" latinLnBrk="0" hangingPunct="1">
        <a:defRPr sz="127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1" y="6356969"/>
            <a:ext cx="2743200" cy="363618"/>
          </a:xfrm>
          <a:prstGeom prst="rect">
            <a:avLst/>
          </a:prstGeom>
        </p:spPr>
        <p:txBody>
          <a:bodyPr vert="horz" lIns="91440" tIns="45720" rIns="91440" bIns="45720" rtlCol="0" anchor="ctr"/>
          <a:lstStyle>
            <a:lvl1pPr algn="r">
              <a:defRPr sz="1598">
                <a:solidFill>
                  <a:schemeClr val="tx1">
                    <a:tint val="75000"/>
                  </a:schemeClr>
                </a:solidFill>
              </a:defRPr>
            </a:lvl1pPr>
          </a:lstStyle>
          <a:p>
            <a:pPr defTabSz="609252"/>
            <a:fld id="{EA35709D-7E88-41FB-8586-E352178980AD}" type="slidenum">
              <a:rPr lang="en-US" smtClean="0">
                <a:solidFill>
                  <a:srgbClr val="16669B">
                    <a:tint val="75000"/>
                  </a:srgbClr>
                </a:solidFill>
              </a:rPr>
              <a:pPr defTabSz="609252"/>
              <a:t>‹#›</a:t>
            </a:fld>
            <a:r>
              <a:rPr lang="en-US" dirty="0">
                <a:solidFill>
                  <a:srgbClr val="16669B">
                    <a:tint val="75000"/>
                  </a:srgbClr>
                </a:solidFill>
              </a:rPr>
              <a:t> </a:t>
            </a:r>
            <a:fld id="{55242263-79DB-4BA4-8300-31F1D44CA0F6}" type="slidenum">
              <a:rPr lang="en-US" smtClean="0">
                <a:solidFill>
                  <a:srgbClr val="16669B">
                    <a:tint val="75000"/>
                  </a:srgbClr>
                </a:solidFill>
              </a:rPr>
              <a:pPr defTabSz="609252"/>
              <a:t>‹#›</a:t>
            </a:fld>
            <a:endParaRPr lang="en-US" dirty="0">
              <a:solidFill>
                <a:srgbClr val="16669B">
                  <a:tint val="75000"/>
                </a:srgbClr>
              </a:solidFill>
            </a:endParaRPr>
          </a:p>
        </p:txBody>
      </p:sp>
      <p:sp>
        <p:nvSpPr>
          <p:cNvPr id="4" name="Title Placeholder 3"/>
          <p:cNvSpPr>
            <a:spLocks noGrp="1"/>
          </p:cNvSpPr>
          <p:nvPr>
            <p:ph type="title"/>
          </p:nvPr>
        </p:nvSpPr>
        <p:spPr>
          <a:xfrm>
            <a:off x="592666" y="790657"/>
            <a:ext cx="10515600" cy="1325513"/>
          </a:xfrm>
          <a:prstGeom prst="rect">
            <a:avLst/>
          </a:prstGeom>
        </p:spPr>
        <p:txBody>
          <a:bodyPr vert="horz" lIns="91440" tIns="45720" rIns="91440" bIns="45720" rtlCol="0" anchor="ctr">
            <a:normAutofit/>
          </a:bodyPr>
          <a:lstStyle/>
          <a:p>
            <a:r>
              <a:rPr lang="en-US"/>
              <a:t>Click to edit Master title style</a:t>
            </a:r>
          </a:p>
        </p:txBody>
      </p:sp>
      <p:sp>
        <p:nvSpPr>
          <p:cNvPr id="5" name="Text Placeholder 4"/>
          <p:cNvSpPr>
            <a:spLocks noGrp="1"/>
          </p:cNvSpPr>
          <p:nvPr>
            <p:ph type="body" idx="1"/>
          </p:nvPr>
        </p:nvSpPr>
        <p:spPr>
          <a:xfrm>
            <a:off x="592666" y="2218289"/>
            <a:ext cx="10515600" cy="40520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3732379"/>
      </p:ext>
    </p:extLst>
  </p:cSld>
  <p:clrMap bg1="lt1" tx1="dk1" bg2="lt2" tx2="dk2" accent1="accent1" accent2="accent2" accent3="accent3" accent4="accent4" accent5="accent5" accent6="accent6" hlink="hlink" folHlink="folHlink"/>
  <p:sldLayoutIdLst>
    <p:sldLayoutId id="2147483663" r:id="rId1"/>
    <p:sldLayoutId id="2147483664" r:id="rId2"/>
  </p:sldLayoutIdLst>
  <p:hf hdr="0" ftr="0" dt="0"/>
  <p:txStyles>
    <p:titleStyle>
      <a:lvl1pPr>
        <a:defRPr>
          <a:solidFill>
            <a:srgbClr val="4D4D4D"/>
          </a:solidFill>
          <a:latin typeface="Arial Black" panose="020B0A04020102020204" pitchFamily="34" charset="0"/>
          <a:ea typeface="+mj-ea"/>
          <a:cs typeface="+mj-cs"/>
        </a:defRPr>
      </a:lvl1pPr>
    </p:titleStyle>
    <p:bodyStyle>
      <a:lvl1pPr marL="0">
        <a:defRPr>
          <a:solidFill>
            <a:srgbClr val="4D4D4D"/>
          </a:solidFill>
          <a:latin typeface="+mn-lt"/>
          <a:ea typeface="+mn-ea"/>
          <a:cs typeface="+mn-cs"/>
        </a:defRPr>
      </a:lvl1pPr>
      <a:lvl2pPr marL="608772">
        <a:defRPr>
          <a:solidFill>
            <a:srgbClr val="4D4D4D"/>
          </a:solidFill>
          <a:latin typeface="+mn-lt"/>
          <a:ea typeface="+mn-ea"/>
          <a:cs typeface="+mn-cs"/>
        </a:defRPr>
      </a:lvl2pPr>
      <a:lvl3pPr marL="1217544">
        <a:defRPr>
          <a:solidFill>
            <a:srgbClr val="4D4D4D"/>
          </a:solidFill>
          <a:latin typeface="+mn-lt"/>
          <a:ea typeface="+mn-ea"/>
          <a:cs typeface="+mn-cs"/>
        </a:defRPr>
      </a:lvl3pPr>
      <a:lvl4pPr marL="1826316">
        <a:defRPr>
          <a:solidFill>
            <a:srgbClr val="4D4D4D"/>
          </a:solidFill>
          <a:latin typeface="+mn-lt"/>
          <a:ea typeface="+mn-ea"/>
          <a:cs typeface="+mn-cs"/>
        </a:defRPr>
      </a:lvl4pPr>
      <a:lvl5pPr marL="2435088">
        <a:defRPr>
          <a:solidFill>
            <a:srgbClr val="4D4D4D"/>
          </a:solidFill>
          <a:latin typeface="+mn-lt"/>
          <a:ea typeface="+mn-ea"/>
          <a:cs typeface="+mn-cs"/>
        </a:defRPr>
      </a:lvl5pPr>
      <a:lvl6pPr marL="3043861">
        <a:defRPr>
          <a:latin typeface="+mn-lt"/>
          <a:ea typeface="+mn-ea"/>
          <a:cs typeface="+mn-cs"/>
        </a:defRPr>
      </a:lvl6pPr>
      <a:lvl7pPr marL="3652632">
        <a:defRPr>
          <a:latin typeface="+mn-lt"/>
          <a:ea typeface="+mn-ea"/>
          <a:cs typeface="+mn-cs"/>
        </a:defRPr>
      </a:lvl7pPr>
      <a:lvl8pPr marL="4261404">
        <a:defRPr>
          <a:latin typeface="+mn-lt"/>
          <a:ea typeface="+mn-ea"/>
          <a:cs typeface="+mn-cs"/>
        </a:defRPr>
      </a:lvl8pPr>
      <a:lvl9pPr marL="4870177">
        <a:defRPr>
          <a:latin typeface="+mn-lt"/>
          <a:ea typeface="+mn-ea"/>
          <a:cs typeface="+mn-cs"/>
        </a:defRPr>
      </a:lvl9pPr>
    </p:bodyStyle>
    <p:otherStyle>
      <a:lvl1pPr marL="0">
        <a:defRPr>
          <a:latin typeface="+mn-lt"/>
          <a:ea typeface="+mn-ea"/>
          <a:cs typeface="+mn-cs"/>
        </a:defRPr>
      </a:lvl1pPr>
      <a:lvl2pPr marL="608772">
        <a:defRPr>
          <a:latin typeface="+mn-lt"/>
          <a:ea typeface="+mn-ea"/>
          <a:cs typeface="+mn-cs"/>
        </a:defRPr>
      </a:lvl2pPr>
      <a:lvl3pPr marL="1217544">
        <a:defRPr>
          <a:latin typeface="+mn-lt"/>
          <a:ea typeface="+mn-ea"/>
          <a:cs typeface="+mn-cs"/>
        </a:defRPr>
      </a:lvl3pPr>
      <a:lvl4pPr marL="1826316">
        <a:defRPr>
          <a:latin typeface="+mn-lt"/>
          <a:ea typeface="+mn-ea"/>
          <a:cs typeface="+mn-cs"/>
        </a:defRPr>
      </a:lvl4pPr>
      <a:lvl5pPr marL="2435088">
        <a:defRPr>
          <a:latin typeface="+mn-lt"/>
          <a:ea typeface="+mn-ea"/>
          <a:cs typeface="+mn-cs"/>
        </a:defRPr>
      </a:lvl5pPr>
      <a:lvl6pPr marL="3043861">
        <a:defRPr>
          <a:latin typeface="+mn-lt"/>
          <a:ea typeface="+mn-ea"/>
          <a:cs typeface="+mn-cs"/>
        </a:defRPr>
      </a:lvl6pPr>
      <a:lvl7pPr marL="3652632">
        <a:defRPr>
          <a:latin typeface="+mn-lt"/>
          <a:ea typeface="+mn-ea"/>
          <a:cs typeface="+mn-cs"/>
        </a:defRPr>
      </a:lvl7pPr>
      <a:lvl8pPr marL="4261404">
        <a:defRPr>
          <a:latin typeface="+mn-lt"/>
          <a:ea typeface="+mn-ea"/>
          <a:cs typeface="+mn-cs"/>
        </a:defRPr>
      </a:lvl8pPr>
      <a:lvl9pPr marL="4870177">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1" y="6356969"/>
            <a:ext cx="2743200" cy="363618"/>
          </a:xfrm>
          <a:prstGeom prst="rect">
            <a:avLst/>
          </a:prstGeom>
        </p:spPr>
        <p:txBody>
          <a:bodyPr vert="horz" lIns="91440" tIns="45720" rIns="91440" bIns="45720" rtlCol="0" anchor="ctr"/>
          <a:lstStyle>
            <a:lvl1pPr algn="r">
              <a:defRPr sz="1598">
                <a:solidFill>
                  <a:schemeClr val="tx1">
                    <a:tint val="75000"/>
                  </a:schemeClr>
                </a:solidFill>
              </a:defRPr>
            </a:lvl1pPr>
          </a:lstStyle>
          <a:p>
            <a:pPr defTabSz="609252"/>
            <a:fld id="{EA35709D-7E88-41FB-8586-E352178980AD}" type="slidenum">
              <a:rPr lang="en-US" smtClean="0">
                <a:solidFill>
                  <a:srgbClr val="16669B">
                    <a:tint val="75000"/>
                  </a:srgbClr>
                </a:solidFill>
              </a:rPr>
              <a:pPr defTabSz="609252"/>
              <a:t>‹#›</a:t>
            </a:fld>
            <a:r>
              <a:rPr lang="en-US" dirty="0">
                <a:solidFill>
                  <a:srgbClr val="16669B">
                    <a:tint val="75000"/>
                  </a:srgbClr>
                </a:solidFill>
              </a:rPr>
              <a:t> </a:t>
            </a:r>
            <a:fld id="{55242263-79DB-4BA4-8300-31F1D44CA0F6}" type="slidenum">
              <a:rPr lang="en-US" smtClean="0">
                <a:solidFill>
                  <a:srgbClr val="16669B">
                    <a:tint val="75000"/>
                  </a:srgbClr>
                </a:solidFill>
              </a:rPr>
              <a:pPr defTabSz="609252"/>
              <a:t>‹#›</a:t>
            </a:fld>
            <a:endParaRPr lang="en-US" dirty="0">
              <a:solidFill>
                <a:srgbClr val="16669B">
                  <a:tint val="75000"/>
                </a:srgbClr>
              </a:solidFill>
            </a:endParaRPr>
          </a:p>
        </p:txBody>
      </p:sp>
      <p:sp>
        <p:nvSpPr>
          <p:cNvPr id="4" name="Title Placeholder 3"/>
          <p:cNvSpPr>
            <a:spLocks noGrp="1"/>
          </p:cNvSpPr>
          <p:nvPr>
            <p:ph type="title"/>
          </p:nvPr>
        </p:nvSpPr>
        <p:spPr>
          <a:xfrm>
            <a:off x="592666" y="790657"/>
            <a:ext cx="10515600" cy="1325513"/>
          </a:xfrm>
          <a:prstGeom prst="rect">
            <a:avLst/>
          </a:prstGeom>
        </p:spPr>
        <p:txBody>
          <a:bodyPr vert="horz" lIns="91440" tIns="45720" rIns="91440" bIns="45720" rtlCol="0" anchor="ctr">
            <a:normAutofit/>
          </a:bodyPr>
          <a:lstStyle/>
          <a:p>
            <a:r>
              <a:rPr lang="en-US"/>
              <a:t>Click to edit Master title style</a:t>
            </a:r>
          </a:p>
        </p:txBody>
      </p:sp>
      <p:sp>
        <p:nvSpPr>
          <p:cNvPr id="5" name="Text Placeholder 4"/>
          <p:cNvSpPr>
            <a:spLocks noGrp="1"/>
          </p:cNvSpPr>
          <p:nvPr>
            <p:ph type="body" idx="1"/>
          </p:nvPr>
        </p:nvSpPr>
        <p:spPr>
          <a:xfrm>
            <a:off x="592666" y="2218289"/>
            <a:ext cx="10515600" cy="40520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1564058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defRPr>
          <a:solidFill>
            <a:srgbClr val="4D4D4D"/>
          </a:solidFill>
          <a:latin typeface="Arial Black" panose="020B0A04020102020204" pitchFamily="34" charset="0"/>
          <a:ea typeface="+mj-ea"/>
          <a:cs typeface="+mj-cs"/>
        </a:defRPr>
      </a:lvl1pPr>
    </p:titleStyle>
    <p:bodyStyle>
      <a:lvl1pPr marL="0">
        <a:defRPr>
          <a:solidFill>
            <a:srgbClr val="4D4D4D"/>
          </a:solidFill>
          <a:latin typeface="+mn-lt"/>
          <a:ea typeface="+mn-ea"/>
          <a:cs typeface="+mn-cs"/>
        </a:defRPr>
      </a:lvl1pPr>
      <a:lvl2pPr marL="608772">
        <a:defRPr>
          <a:solidFill>
            <a:srgbClr val="4D4D4D"/>
          </a:solidFill>
          <a:latin typeface="+mn-lt"/>
          <a:ea typeface="+mn-ea"/>
          <a:cs typeface="+mn-cs"/>
        </a:defRPr>
      </a:lvl2pPr>
      <a:lvl3pPr marL="1217544">
        <a:defRPr>
          <a:solidFill>
            <a:srgbClr val="4D4D4D"/>
          </a:solidFill>
          <a:latin typeface="+mn-lt"/>
          <a:ea typeface="+mn-ea"/>
          <a:cs typeface="+mn-cs"/>
        </a:defRPr>
      </a:lvl3pPr>
      <a:lvl4pPr marL="1826316">
        <a:defRPr>
          <a:solidFill>
            <a:srgbClr val="4D4D4D"/>
          </a:solidFill>
          <a:latin typeface="+mn-lt"/>
          <a:ea typeface="+mn-ea"/>
          <a:cs typeface="+mn-cs"/>
        </a:defRPr>
      </a:lvl4pPr>
      <a:lvl5pPr marL="2435088">
        <a:defRPr>
          <a:solidFill>
            <a:srgbClr val="4D4D4D"/>
          </a:solidFill>
          <a:latin typeface="+mn-lt"/>
          <a:ea typeface="+mn-ea"/>
          <a:cs typeface="+mn-cs"/>
        </a:defRPr>
      </a:lvl5pPr>
      <a:lvl6pPr marL="3043861">
        <a:defRPr>
          <a:latin typeface="+mn-lt"/>
          <a:ea typeface="+mn-ea"/>
          <a:cs typeface="+mn-cs"/>
        </a:defRPr>
      </a:lvl6pPr>
      <a:lvl7pPr marL="3652632">
        <a:defRPr>
          <a:latin typeface="+mn-lt"/>
          <a:ea typeface="+mn-ea"/>
          <a:cs typeface="+mn-cs"/>
        </a:defRPr>
      </a:lvl7pPr>
      <a:lvl8pPr marL="4261404">
        <a:defRPr>
          <a:latin typeface="+mn-lt"/>
          <a:ea typeface="+mn-ea"/>
          <a:cs typeface="+mn-cs"/>
        </a:defRPr>
      </a:lvl8pPr>
      <a:lvl9pPr marL="4870177">
        <a:defRPr>
          <a:latin typeface="+mn-lt"/>
          <a:ea typeface="+mn-ea"/>
          <a:cs typeface="+mn-cs"/>
        </a:defRPr>
      </a:lvl9pPr>
    </p:bodyStyle>
    <p:otherStyle>
      <a:lvl1pPr marL="0">
        <a:defRPr>
          <a:latin typeface="+mn-lt"/>
          <a:ea typeface="+mn-ea"/>
          <a:cs typeface="+mn-cs"/>
        </a:defRPr>
      </a:lvl1pPr>
      <a:lvl2pPr marL="608772">
        <a:defRPr>
          <a:latin typeface="+mn-lt"/>
          <a:ea typeface="+mn-ea"/>
          <a:cs typeface="+mn-cs"/>
        </a:defRPr>
      </a:lvl2pPr>
      <a:lvl3pPr marL="1217544">
        <a:defRPr>
          <a:latin typeface="+mn-lt"/>
          <a:ea typeface="+mn-ea"/>
          <a:cs typeface="+mn-cs"/>
        </a:defRPr>
      </a:lvl3pPr>
      <a:lvl4pPr marL="1826316">
        <a:defRPr>
          <a:latin typeface="+mn-lt"/>
          <a:ea typeface="+mn-ea"/>
          <a:cs typeface="+mn-cs"/>
        </a:defRPr>
      </a:lvl4pPr>
      <a:lvl5pPr marL="2435088">
        <a:defRPr>
          <a:latin typeface="+mn-lt"/>
          <a:ea typeface="+mn-ea"/>
          <a:cs typeface="+mn-cs"/>
        </a:defRPr>
      </a:lvl5pPr>
      <a:lvl6pPr marL="3043861">
        <a:defRPr>
          <a:latin typeface="+mn-lt"/>
          <a:ea typeface="+mn-ea"/>
          <a:cs typeface="+mn-cs"/>
        </a:defRPr>
      </a:lvl6pPr>
      <a:lvl7pPr marL="3652632">
        <a:defRPr>
          <a:latin typeface="+mn-lt"/>
          <a:ea typeface="+mn-ea"/>
          <a:cs typeface="+mn-cs"/>
        </a:defRPr>
      </a:lvl7pPr>
      <a:lvl8pPr marL="4261404">
        <a:defRPr>
          <a:latin typeface="+mn-lt"/>
          <a:ea typeface="+mn-ea"/>
          <a:cs typeface="+mn-cs"/>
        </a:defRPr>
      </a:lvl8pPr>
      <a:lvl9pPr marL="4870177">
        <a:defRPr>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Line 9"/>
          <p:cNvSpPr>
            <a:spLocks noChangeShapeType="1"/>
          </p:cNvSpPr>
          <p:nvPr userDrawn="1"/>
        </p:nvSpPr>
        <p:spPr bwMode="auto">
          <a:xfrm>
            <a:off x="11561486" y="6492240"/>
            <a:ext cx="0" cy="365760"/>
          </a:xfrm>
          <a:prstGeom prst="line">
            <a:avLst/>
          </a:prstGeom>
          <a:noFill/>
          <a:ln w="25400">
            <a:solidFill>
              <a:srgbClr val="CDCDCD"/>
            </a:solidFill>
            <a:miter lim="800000"/>
            <a:headEnd/>
            <a:tailEnd/>
          </a:ln>
          <a:extLst>
            <a:ext uri="{909E8E84-426E-40DD-AFC4-6F175D3DCCD1}">
              <a14:hiddenFill xmlns:a14="http://schemas.microsoft.com/office/drawing/2010/main">
                <a:noFill/>
              </a14:hiddenFill>
            </a:ext>
          </a:extLst>
        </p:spPr>
        <p:txBody>
          <a:bodyPr lIns="0" tIns="0" rIns="0" bIns="0"/>
          <a:lstStyle/>
          <a:p>
            <a:pPr defTabSz="544194"/>
            <a:endParaRPr lang="en-US" sz="2175" dirty="0">
              <a:solidFill>
                <a:srgbClr val="676767"/>
              </a:solidFill>
            </a:endParaRPr>
          </a:p>
        </p:txBody>
      </p:sp>
      <p:sp>
        <p:nvSpPr>
          <p:cNvPr id="2" name="Title Placeholder 1"/>
          <p:cNvSpPr>
            <a:spLocks noGrp="1"/>
          </p:cNvSpPr>
          <p:nvPr>
            <p:ph type="title"/>
          </p:nvPr>
        </p:nvSpPr>
        <p:spPr>
          <a:xfrm>
            <a:off x="987196" y="429790"/>
            <a:ext cx="10367795" cy="718760"/>
          </a:xfrm>
          <a:prstGeom prst="rect">
            <a:avLst/>
          </a:prstGeom>
        </p:spPr>
        <p:txBody>
          <a:bodyPr vert="horz" lIns="91431" tIns="45716" rIns="91431" bIns="45716" rtlCol="0" anchor="ctr">
            <a:noAutofit/>
          </a:bodyPr>
          <a:lstStyle/>
          <a:p>
            <a:r>
              <a:rPr lang="en-CA"/>
              <a:t>Click to edit Master title style</a:t>
            </a:r>
            <a:endParaRPr lang="en-US"/>
          </a:p>
        </p:txBody>
      </p:sp>
      <p:sp>
        <p:nvSpPr>
          <p:cNvPr id="4" name="Text Placeholder 3"/>
          <p:cNvSpPr>
            <a:spLocks noGrp="1"/>
          </p:cNvSpPr>
          <p:nvPr>
            <p:ph type="body" idx="1"/>
          </p:nvPr>
        </p:nvSpPr>
        <p:spPr>
          <a:xfrm>
            <a:off x="981287" y="1600200"/>
            <a:ext cx="10373704" cy="4171950"/>
          </a:xfrm>
          <a:prstGeom prst="rect">
            <a:avLst/>
          </a:prstGeom>
        </p:spPr>
        <p:txBody>
          <a:bodyPr vert="horz" lIns="91431" tIns="45716" rIns="91431" bIns="45716" rtlCol="0">
            <a:no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12" name="TextBox 11"/>
          <p:cNvSpPr txBox="1"/>
          <p:nvPr userDrawn="1"/>
        </p:nvSpPr>
        <p:spPr>
          <a:xfrm>
            <a:off x="11685474" y="6434933"/>
            <a:ext cx="374460" cy="230820"/>
          </a:xfrm>
          <a:prstGeom prst="rect">
            <a:avLst/>
          </a:prstGeom>
          <a:noFill/>
        </p:spPr>
        <p:txBody>
          <a:bodyPr wrap="square" lIns="68567" tIns="34284" rIns="68567" bIns="34284" rtlCol="0">
            <a:spAutoFit/>
          </a:bodyPr>
          <a:lstStyle/>
          <a:p>
            <a:pPr defTabSz="685643">
              <a:defRPr/>
            </a:pPr>
            <a:fld id="{26D96B6F-1235-D249-9414-0CF5DA5B76BB}" type="slidenum">
              <a:rPr lang="en-US" sz="1050" smtClean="0">
                <a:solidFill>
                  <a:srgbClr val="767676"/>
                </a:solidFill>
                <a:ea typeface="ＭＳ Ｐゴシック" charset="0"/>
                <a:cs typeface="Arial" panose="020B0604020202020204" pitchFamily="34" charset="0"/>
                <a:sym typeface="Calibri" charset="0"/>
              </a:rPr>
              <a:pPr defTabSz="685643">
                <a:defRPr/>
              </a:pPr>
              <a:t>‹#›</a:t>
            </a:fld>
            <a:endParaRPr lang="en-US" sz="1275" kern="0" dirty="0">
              <a:solidFill>
                <a:sysClr val="windowText" lastClr="000000"/>
              </a:solidFill>
            </a:endParaRPr>
          </a:p>
        </p:txBody>
      </p:sp>
      <p:grpSp>
        <p:nvGrpSpPr>
          <p:cNvPr id="23" name="Group 22"/>
          <p:cNvGrpSpPr/>
          <p:nvPr userDrawn="1"/>
        </p:nvGrpSpPr>
        <p:grpSpPr>
          <a:xfrm>
            <a:off x="0" y="-4496"/>
            <a:ext cx="192005" cy="6862497"/>
            <a:chOff x="8458195" y="-3377"/>
            <a:chExt cx="685804" cy="5153227"/>
          </a:xfrm>
        </p:grpSpPr>
        <p:sp>
          <p:nvSpPr>
            <p:cNvPr id="24" name="Rectangle 23"/>
            <p:cNvSpPr/>
            <p:nvPr userDrawn="1"/>
          </p:nvSpPr>
          <p:spPr>
            <a:xfrm>
              <a:off x="8458195" y="3725981"/>
              <a:ext cx="681256" cy="1423869"/>
            </a:xfrm>
            <a:prstGeom prst="rect">
              <a:avLst/>
            </a:prstGeom>
            <a:solidFill>
              <a:srgbClr val="ABC5E7"/>
            </a:solidFill>
            <a:ln w="25400" cap="flat" cmpd="sng" algn="ctr">
              <a:noFill/>
              <a:prstDash val="solid"/>
            </a:ln>
            <a:effectLst/>
          </p:spPr>
          <p:txBody>
            <a:bodyPr rtlCol="0" anchor="ctr"/>
            <a:lstStyle/>
            <a:p>
              <a:pPr algn="ctr" defTabSz="609252">
                <a:defRPr/>
              </a:pPr>
              <a:endParaRPr lang="en-US" sz="4259" kern="0" dirty="0">
                <a:solidFill>
                  <a:prstClr val="white"/>
                </a:solidFill>
              </a:endParaRPr>
            </a:p>
          </p:txBody>
        </p:sp>
        <p:sp>
          <p:nvSpPr>
            <p:cNvPr id="25" name="Arrow: Pentagon 9"/>
            <p:cNvSpPr/>
            <p:nvPr userDrawn="1"/>
          </p:nvSpPr>
          <p:spPr>
            <a:xfrm rot="5400000">
              <a:off x="8007246" y="3025875"/>
              <a:ext cx="1587703" cy="685802"/>
            </a:xfrm>
            <a:prstGeom prst="homePlate">
              <a:avLst/>
            </a:prstGeom>
            <a:solidFill>
              <a:srgbClr val="16669B"/>
            </a:solidFill>
            <a:ln w="25400" cap="flat" cmpd="sng" algn="ctr">
              <a:noFill/>
              <a:prstDash val="solid"/>
            </a:ln>
            <a:effectLst/>
          </p:spPr>
          <p:txBody>
            <a:bodyPr rtlCol="0" anchor="ctr"/>
            <a:lstStyle/>
            <a:p>
              <a:pPr algn="ctr" defTabSz="609252">
                <a:defRPr/>
              </a:pPr>
              <a:endParaRPr lang="en-US" sz="4259" kern="0" dirty="0">
                <a:solidFill>
                  <a:prstClr val="white"/>
                </a:solidFill>
              </a:endParaRPr>
            </a:p>
          </p:txBody>
        </p:sp>
        <p:sp>
          <p:nvSpPr>
            <p:cNvPr id="26" name="Arrow: Pentagon 8"/>
            <p:cNvSpPr/>
            <p:nvPr userDrawn="1"/>
          </p:nvSpPr>
          <p:spPr>
            <a:xfrm rot="5400000">
              <a:off x="7734298" y="1851025"/>
              <a:ext cx="2133602" cy="685801"/>
            </a:xfrm>
            <a:prstGeom prst="homePlate">
              <a:avLst/>
            </a:prstGeom>
            <a:solidFill>
              <a:srgbClr val="22A7E0"/>
            </a:solidFill>
            <a:ln>
              <a:noFill/>
            </a:ln>
            <a:effectLst/>
          </p:spPr>
          <p:txBody>
            <a:bodyPr rtlCol="0" anchor="ctr"/>
            <a:lstStyle/>
            <a:p>
              <a:pPr algn="ctr" defTabSz="609252">
                <a:defRPr/>
              </a:pPr>
              <a:endParaRPr lang="en-US" sz="4259" kern="0" dirty="0">
                <a:solidFill>
                  <a:prstClr val="white"/>
                </a:solidFill>
              </a:endParaRPr>
            </a:p>
          </p:txBody>
        </p:sp>
        <p:sp>
          <p:nvSpPr>
            <p:cNvPr id="27" name="Arrow: Pentagon 1"/>
            <p:cNvSpPr/>
            <p:nvPr userDrawn="1"/>
          </p:nvSpPr>
          <p:spPr>
            <a:xfrm rot="5400000">
              <a:off x="7664347" y="790475"/>
              <a:ext cx="2273504" cy="685799"/>
            </a:xfrm>
            <a:prstGeom prst="homePlate">
              <a:avLst/>
            </a:prstGeom>
            <a:solidFill>
              <a:srgbClr val="FADD4E"/>
            </a:solidFill>
            <a:ln w="25400" cap="flat" cmpd="sng" algn="ctr">
              <a:noFill/>
              <a:prstDash val="solid"/>
            </a:ln>
            <a:effectLst/>
          </p:spPr>
          <p:txBody>
            <a:bodyPr rtlCol="0" anchor="ctr"/>
            <a:lstStyle/>
            <a:p>
              <a:pPr algn="ctr" defTabSz="609252">
                <a:defRPr/>
              </a:pPr>
              <a:endParaRPr lang="en-US" sz="4259" kern="0" dirty="0">
                <a:solidFill>
                  <a:prstClr val="white"/>
                </a:solidFill>
              </a:endParaRPr>
            </a:p>
          </p:txBody>
        </p:sp>
      </p:grpSp>
      <p:pic>
        <p:nvPicPr>
          <p:cNvPr id="15" name="Picture 14">
            <a:extLst>
              <a:ext uri="{FF2B5EF4-FFF2-40B4-BE49-F238E27FC236}">
                <a16:creationId xmlns:a16="http://schemas.microsoft.com/office/drawing/2014/main" id="{3EAC1898-50AA-4E22-A66E-CB4F8F95D4CD}"/>
              </a:ext>
            </a:extLst>
          </p:cNvPr>
          <p:cNvPicPr>
            <a:picLocks noChangeAspect="1"/>
          </p:cNvPicPr>
          <p:nvPr userDrawn="1"/>
        </p:nvPicPr>
        <p:blipFill>
          <a:blip r:embed="rId3"/>
          <a:stretch>
            <a:fillRect/>
          </a:stretch>
        </p:blipFill>
        <p:spPr>
          <a:xfrm>
            <a:off x="10625008" y="6324600"/>
            <a:ext cx="936478" cy="460873"/>
          </a:xfrm>
          <a:prstGeom prst="rect">
            <a:avLst/>
          </a:prstGeom>
          <a:solidFill>
            <a:schemeClr val="tx1"/>
          </a:solidFill>
          <a:effectLst>
            <a:outerShdw blurRad="50800" dist="50800" dir="5400000" algn="ctr" rotWithShape="0">
              <a:schemeClr val="bg1"/>
            </a:outerShdw>
          </a:effectLst>
        </p:spPr>
      </p:pic>
    </p:spTree>
    <p:extLst>
      <p:ext uri="{BB962C8B-B14F-4D97-AF65-F5344CB8AC3E}">
        <p14:creationId xmlns:p14="http://schemas.microsoft.com/office/powerpoint/2010/main" val="2629564444"/>
      </p:ext>
    </p:extLst>
  </p:cSld>
  <p:clrMap bg1="lt1" tx1="dk1" bg2="lt2" tx2="dk2" accent1="accent1" accent2="accent2" accent3="accent3" accent4="accent4" accent5="accent5" accent6="accent6" hlink="hlink" folHlink="folHlink"/>
  <p:sldLayoutIdLst>
    <p:sldLayoutId id="2147483670" r:id="rId1"/>
  </p:sldLayoutIdLst>
  <p:transition/>
  <p:hf hdr="0" ftr="0" dt="0"/>
  <p:txStyles>
    <p:titleStyle>
      <a:lvl1pPr algn="l" rtl="0" eaLnBrk="0" fontAlgn="base" hangingPunct="0">
        <a:lnSpc>
          <a:spcPct val="80000"/>
        </a:lnSpc>
        <a:spcBef>
          <a:spcPct val="0"/>
        </a:spcBef>
        <a:spcAft>
          <a:spcPct val="0"/>
        </a:spcAft>
        <a:defRPr sz="2000">
          <a:solidFill>
            <a:srgbClr val="16669B"/>
          </a:solidFill>
          <a:latin typeface="Arial Black" panose="020B0A04020102020204" pitchFamily="34" charset="0"/>
          <a:ea typeface="+mj-ea"/>
          <a:cs typeface="+mj-cs"/>
          <a:sym typeface="Calibri" charset="0"/>
        </a:defRPr>
      </a:lvl1pPr>
      <a:lvl2pPr algn="l" rtl="0" eaLnBrk="0" fontAlgn="base" hangingPunct="0">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2pPr>
      <a:lvl3pPr algn="l" rtl="0" eaLnBrk="0" fontAlgn="base" hangingPunct="0">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3pPr>
      <a:lvl4pPr algn="l" rtl="0" eaLnBrk="0" fontAlgn="base" hangingPunct="0">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4pPr>
      <a:lvl5pPr algn="l" rtl="0" eaLnBrk="0" fontAlgn="base" hangingPunct="0">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5pPr>
      <a:lvl6pPr marL="342821" algn="l" rtl="0" fontAlgn="base">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6pPr>
      <a:lvl7pPr marL="685643" algn="l" rtl="0" fontAlgn="base">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7pPr>
      <a:lvl8pPr marL="1028464" algn="l" rtl="0" fontAlgn="base">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8pPr>
      <a:lvl9pPr marL="1371284" algn="l" rtl="0" fontAlgn="base">
        <a:lnSpc>
          <a:spcPct val="70000"/>
        </a:lnSpc>
        <a:spcBef>
          <a:spcPct val="0"/>
        </a:spcBef>
        <a:spcAft>
          <a:spcPct val="0"/>
        </a:spcAft>
        <a:defRPr sz="3225">
          <a:solidFill>
            <a:srgbClr val="616161"/>
          </a:solidFill>
          <a:latin typeface="Calibri" charset="0"/>
          <a:ea typeface="ヒラギノ角ゴ ProN W3" charset="0"/>
          <a:cs typeface="ヒラギノ角ゴ ProN W3" charset="0"/>
          <a:sym typeface="Calibri" charset="0"/>
        </a:defRPr>
      </a:lvl9pPr>
    </p:titleStyle>
    <p:bodyStyle>
      <a:lvl1pPr marL="342821" marR="0" indent="-342821" algn="l" defTabSz="544194" rtl="0" eaLnBrk="1" fontAlgn="auto" latinLnBrk="0" hangingPunct="1">
        <a:lnSpc>
          <a:spcPct val="100000"/>
        </a:lnSpc>
        <a:spcBef>
          <a:spcPts val="0"/>
        </a:spcBef>
        <a:spcAft>
          <a:spcPts val="750"/>
        </a:spcAft>
        <a:buClr>
          <a:schemeClr val="accent2"/>
        </a:buClr>
        <a:buSzTx/>
        <a:buFont typeface="Lucida Grande"/>
        <a:buChar char="●"/>
        <a:tabLst/>
        <a:defRPr sz="2175">
          <a:solidFill>
            <a:schemeClr val="tx1"/>
          </a:solidFill>
          <a:latin typeface="Arial" panose="020B0604020202020204" pitchFamily="34" charset="0"/>
          <a:ea typeface="+mn-ea"/>
          <a:cs typeface="Arial" panose="020B0604020202020204" pitchFamily="34" charset="0"/>
          <a:sym typeface="Gill Sans" charset="0"/>
        </a:defRPr>
      </a:lvl1pPr>
      <a:lvl2pPr marL="728832" indent="-342821" algn="l" rtl="0" eaLnBrk="0" fontAlgn="base" hangingPunct="0">
        <a:spcBef>
          <a:spcPct val="0"/>
        </a:spcBef>
        <a:spcAft>
          <a:spcPts val="750"/>
        </a:spcAft>
        <a:buClr>
          <a:schemeClr val="accent2"/>
        </a:buClr>
        <a:buSzPct val="100000"/>
        <a:buFont typeface="Lucida Grande"/>
        <a:buChar char="○"/>
        <a:defRPr sz="1800">
          <a:solidFill>
            <a:schemeClr val="tx1"/>
          </a:solidFill>
          <a:latin typeface="Arial" panose="020B0604020202020204" pitchFamily="34" charset="0"/>
          <a:ea typeface="+mn-ea"/>
          <a:cs typeface="Arial" panose="020B0604020202020204" pitchFamily="34" charset="0"/>
          <a:sym typeface="Gill Sans" charset="0"/>
        </a:defRPr>
      </a:lvl2pPr>
      <a:lvl3pPr marL="1052758" indent="-261840" algn="l" rtl="0" eaLnBrk="0" fontAlgn="base" hangingPunct="0">
        <a:spcBef>
          <a:spcPct val="0"/>
        </a:spcBef>
        <a:spcAft>
          <a:spcPts val="750"/>
        </a:spcAft>
        <a:buClr>
          <a:schemeClr val="accent2"/>
        </a:buClr>
        <a:buSzPct val="100000"/>
        <a:buFont typeface="Lucida Grande"/>
        <a:buChar char="-"/>
        <a:defRPr sz="1575">
          <a:solidFill>
            <a:schemeClr val="tx1"/>
          </a:solidFill>
          <a:latin typeface="Arial" panose="020B0604020202020204" pitchFamily="34" charset="0"/>
          <a:ea typeface="+mn-ea"/>
          <a:cs typeface="Arial" panose="020B0604020202020204" pitchFamily="34" charset="0"/>
          <a:sym typeface="Gill Sans" charset="0"/>
        </a:defRPr>
      </a:lvl3pPr>
      <a:lvl4pPr marL="1376683" indent="-261840" algn="l" rtl="0" eaLnBrk="0" fontAlgn="base" hangingPunct="0">
        <a:spcBef>
          <a:spcPct val="0"/>
        </a:spcBef>
        <a:spcAft>
          <a:spcPts val="750"/>
        </a:spcAft>
        <a:buClr>
          <a:schemeClr val="accent2"/>
        </a:buClr>
        <a:buSzPct val="100000"/>
        <a:buFont typeface="Lucida Grande"/>
        <a:buChar char="-"/>
        <a:defRPr sz="1575">
          <a:solidFill>
            <a:schemeClr val="tx1"/>
          </a:solidFill>
          <a:latin typeface="Arial" panose="020B0604020202020204" pitchFamily="34" charset="0"/>
          <a:ea typeface="+mn-ea"/>
          <a:cs typeface="Arial" panose="020B0604020202020204" pitchFamily="34" charset="0"/>
          <a:sym typeface="Gill Sans" charset="0"/>
        </a:defRPr>
      </a:lvl4pPr>
      <a:lvl5pPr marL="1673615" indent="-261840" algn="l" rtl="0" eaLnBrk="0" fontAlgn="base" hangingPunct="0">
        <a:spcBef>
          <a:spcPct val="0"/>
        </a:spcBef>
        <a:spcAft>
          <a:spcPts val="750"/>
        </a:spcAft>
        <a:buClr>
          <a:schemeClr val="accent2"/>
        </a:buClr>
        <a:buSzPct val="100000"/>
        <a:buFont typeface="Lucida Grande"/>
        <a:buChar char="-"/>
        <a:defRPr sz="1575">
          <a:solidFill>
            <a:schemeClr val="tx1"/>
          </a:solidFill>
          <a:latin typeface="Arial" panose="020B0604020202020204" pitchFamily="34" charset="0"/>
          <a:ea typeface="+mn-ea"/>
          <a:cs typeface="Arial" panose="020B0604020202020204" pitchFamily="34" charset="0"/>
          <a:sym typeface="Gill Sans" charset="0"/>
        </a:defRPr>
      </a:lvl5pPr>
      <a:lvl6pPr marL="1199874" algn="ctr" rtl="0" fontAlgn="base">
        <a:spcBef>
          <a:spcPct val="0"/>
        </a:spcBef>
        <a:spcAft>
          <a:spcPct val="0"/>
        </a:spcAft>
        <a:defRPr sz="2400">
          <a:solidFill>
            <a:schemeClr val="tx1"/>
          </a:solidFill>
          <a:latin typeface="+mn-lt"/>
          <a:ea typeface="+mn-ea"/>
          <a:cs typeface="+mn-cs"/>
          <a:sym typeface="Gill Sans" charset="0"/>
        </a:defRPr>
      </a:lvl6pPr>
      <a:lvl7pPr marL="1542695" algn="ctr" rtl="0" fontAlgn="base">
        <a:spcBef>
          <a:spcPct val="0"/>
        </a:spcBef>
        <a:spcAft>
          <a:spcPct val="0"/>
        </a:spcAft>
        <a:defRPr sz="2400">
          <a:solidFill>
            <a:schemeClr val="tx1"/>
          </a:solidFill>
          <a:latin typeface="+mn-lt"/>
          <a:ea typeface="+mn-ea"/>
          <a:cs typeface="+mn-cs"/>
          <a:sym typeface="Gill Sans" charset="0"/>
        </a:defRPr>
      </a:lvl7pPr>
      <a:lvl8pPr marL="1885516" algn="ctr" rtl="0" fontAlgn="base">
        <a:spcBef>
          <a:spcPct val="0"/>
        </a:spcBef>
        <a:spcAft>
          <a:spcPct val="0"/>
        </a:spcAft>
        <a:defRPr sz="2400">
          <a:solidFill>
            <a:schemeClr val="tx1"/>
          </a:solidFill>
          <a:latin typeface="+mn-lt"/>
          <a:ea typeface="+mn-ea"/>
          <a:cs typeface="+mn-cs"/>
          <a:sym typeface="Gill Sans" charset="0"/>
        </a:defRPr>
      </a:lvl8pPr>
      <a:lvl9pPr marL="2228338" algn="ctr" rtl="0" fontAlgn="base">
        <a:spcBef>
          <a:spcPct val="0"/>
        </a:spcBef>
        <a:spcAft>
          <a:spcPct val="0"/>
        </a:spcAft>
        <a:defRPr sz="2400">
          <a:solidFill>
            <a:schemeClr val="tx1"/>
          </a:solidFill>
          <a:latin typeface="+mn-lt"/>
          <a:ea typeface="+mn-ea"/>
          <a:cs typeface="+mn-cs"/>
          <a:sym typeface="Gill Sans" charset="0"/>
        </a:defRPr>
      </a:lvl9pPr>
    </p:bodyStyle>
    <p:otherStyle>
      <a:defPPr>
        <a:defRPr lang="en-US"/>
      </a:defPPr>
      <a:lvl1pPr marL="0" algn="l" defTabSz="342821" rtl="0" eaLnBrk="1" latinLnBrk="0" hangingPunct="1">
        <a:defRPr sz="1275" kern="1200">
          <a:solidFill>
            <a:schemeClr val="tx1"/>
          </a:solidFill>
          <a:latin typeface="+mn-lt"/>
          <a:ea typeface="+mn-ea"/>
          <a:cs typeface="+mn-cs"/>
        </a:defRPr>
      </a:lvl1pPr>
      <a:lvl2pPr marL="342821" algn="l" defTabSz="342821" rtl="0" eaLnBrk="1" latinLnBrk="0" hangingPunct="1">
        <a:defRPr sz="1275" kern="1200">
          <a:solidFill>
            <a:schemeClr val="tx1"/>
          </a:solidFill>
          <a:latin typeface="+mn-lt"/>
          <a:ea typeface="+mn-ea"/>
          <a:cs typeface="+mn-cs"/>
        </a:defRPr>
      </a:lvl2pPr>
      <a:lvl3pPr marL="685643" algn="l" defTabSz="342821" rtl="0" eaLnBrk="1" latinLnBrk="0" hangingPunct="1">
        <a:defRPr sz="1275" kern="1200">
          <a:solidFill>
            <a:schemeClr val="tx1"/>
          </a:solidFill>
          <a:latin typeface="+mn-lt"/>
          <a:ea typeface="+mn-ea"/>
          <a:cs typeface="+mn-cs"/>
        </a:defRPr>
      </a:lvl3pPr>
      <a:lvl4pPr marL="1028464" algn="l" defTabSz="342821" rtl="0" eaLnBrk="1" latinLnBrk="0" hangingPunct="1">
        <a:defRPr sz="1275" kern="1200">
          <a:solidFill>
            <a:schemeClr val="tx1"/>
          </a:solidFill>
          <a:latin typeface="+mn-lt"/>
          <a:ea typeface="+mn-ea"/>
          <a:cs typeface="+mn-cs"/>
        </a:defRPr>
      </a:lvl4pPr>
      <a:lvl5pPr marL="1371284" algn="l" defTabSz="342821" rtl="0" eaLnBrk="1" latinLnBrk="0" hangingPunct="1">
        <a:defRPr sz="1275" kern="1200">
          <a:solidFill>
            <a:schemeClr val="tx1"/>
          </a:solidFill>
          <a:latin typeface="+mn-lt"/>
          <a:ea typeface="+mn-ea"/>
          <a:cs typeface="+mn-cs"/>
        </a:defRPr>
      </a:lvl5pPr>
      <a:lvl6pPr marL="1714105" algn="l" defTabSz="342821" rtl="0" eaLnBrk="1" latinLnBrk="0" hangingPunct="1">
        <a:defRPr sz="1275" kern="1200">
          <a:solidFill>
            <a:schemeClr val="tx1"/>
          </a:solidFill>
          <a:latin typeface="+mn-lt"/>
          <a:ea typeface="+mn-ea"/>
          <a:cs typeface="+mn-cs"/>
        </a:defRPr>
      </a:lvl6pPr>
      <a:lvl7pPr marL="2056927" algn="l" defTabSz="342821" rtl="0" eaLnBrk="1" latinLnBrk="0" hangingPunct="1">
        <a:defRPr sz="1275" kern="1200">
          <a:solidFill>
            <a:schemeClr val="tx1"/>
          </a:solidFill>
          <a:latin typeface="+mn-lt"/>
          <a:ea typeface="+mn-ea"/>
          <a:cs typeface="+mn-cs"/>
        </a:defRPr>
      </a:lvl7pPr>
      <a:lvl8pPr marL="2399747" algn="l" defTabSz="342821" rtl="0" eaLnBrk="1" latinLnBrk="0" hangingPunct="1">
        <a:defRPr sz="1275" kern="1200">
          <a:solidFill>
            <a:schemeClr val="tx1"/>
          </a:solidFill>
          <a:latin typeface="+mn-lt"/>
          <a:ea typeface="+mn-ea"/>
          <a:cs typeface="+mn-cs"/>
        </a:defRPr>
      </a:lvl8pPr>
      <a:lvl9pPr marL="2742569" algn="l" defTabSz="342821" rtl="0" eaLnBrk="1" latinLnBrk="0" hangingPunct="1">
        <a:defRPr sz="12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chart" Target="../charts/chart10.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chart" Target="../charts/char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chart" Target="../charts/chart14.xml"/></Relationships>
</file>

<file path=ppt/slides/_rels/slide1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chart" Target="../charts/chart17.xml"/><Relationship Id="rId4" Type="http://schemas.openxmlformats.org/officeDocument/2006/relationships/chart" Target="../charts/char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chart" Target="../charts/char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chart" Target="../charts/chart23.xml"/><Relationship Id="rId4" Type="http://schemas.openxmlformats.org/officeDocument/2006/relationships/chart" Target="../charts/chart22.xml"/></Relationships>
</file>

<file path=ppt/slides/_rels/slide19.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chart" Target="../charts/chart2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chart" Target="../charts/chart27.xml"/></Relationships>
</file>

<file path=ppt/slides/_rels/slide21.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chart" Target="../charts/chart2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rgreen9093@gmail.co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4724400" y="609600"/>
            <a:ext cx="7696200" cy="2057400"/>
          </a:xfrm>
        </p:spPr>
        <p:txBody>
          <a:bodyPr anchor="b"/>
          <a:lstStyle/>
          <a:p>
            <a:r>
              <a:rPr lang="en-US" sz="4000" cap="none" dirty="0"/>
              <a:t>Unemployment and Policy Insights 2020 election</a:t>
            </a:r>
          </a:p>
        </p:txBody>
      </p:sp>
      <p:sp>
        <p:nvSpPr>
          <p:cNvPr id="5" name="Text Placeholder 4"/>
          <p:cNvSpPr>
            <a:spLocks noGrp="1"/>
          </p:cNvSpPr>
          <p:nvPr>
            <p:ph type="body" sz="quarter" idx="12"/>
          </p:nvPr>
        </p:nvSpPr>
        <p:spPr>
          <a:xfrm>
            <a:off x="4914900" y="5943093"/>
            <a:ext cx="6705600" cy="368876"/>
          </a:xfrm>
        </p:spPr>
        <p:txBody>
          <a:bodyPr>
            <a:noAutofit/>
          </a:bodyPr>
          <a:lstStyle/>
          <a:p>
            <a:r>
              <a:rPr lang="en-US" dirty="0"/>
              <a:t>Robert Green, Principal, Pierrepont Consulting &amp; Analytics LLC</a:t>
            </a:r>
          </a:p>
        </p:txBody>
      </p:sp>
      <p:sp>
        <p:nvSpPr>
          <p:cNvPr id="6" name="Text Placeholder 5"/>
          <p:cNvSpPr>
            <a:spLocks noGrp="1"/>
          </p:cNvSpPr>
          <p:nvPr>
            <p:ph type="body" sz="quarter" idx="13"/>
          </p:nvPr>
        </p:nvSpPr>
        <p:spPr>
          <a:xfrm>
            <a:off x="4914900" y="6291798"/>
            <a:ext cx="6705600" cy="368876"/>
          </a:xfrm>
        </p:spPr>
        <p:txBody>
          <a:bodyPr/>
          <a:lstStyle/>
          <a:p>
            <a:r>
              <a:rPr lang="en-US" dirty="0"/>
              <a:t>June 3, 2020</a:t>
            </a:r>
          </a:p>
        </p:txBody>
      </p:sp>
      <p:sp>
        <p:nvSpPr>
          <p:cNvPr id="7" name="Text Placeholder 3">
            <a:extLst>
              <a:ext uri="{FF2B5EF4-FFF2-40B4-BE49-F238E27FC236}">
                <a16:creationId xmlns:a16="http://schemas.microsoft.com/office/drawing/2014/main" id="{C83314E4-EA75-4A8B-B563-343A2B72509E}"/>
              </a:ext>
            </a:extLst>
          </p:cNvPr>
          <p:cNvSpPr txBox="1">
            <a:spLocks/>
          </p:cNvSpPr>
          <p:nvPr/>
        </p:nvSpPr>
        <p:spPr>
          <a:xfrm>
            <a:off x="4724400" y="2819400"/>
            <a:ext cx="7086600" cy="1514295"/>
          </a:xfrm>
          <a:prstGeom prst="rect">
            <a:avLst/>
          </a:prstGeom>
        </p:spPr>
        <p:txBody>
          <a:bodyPr vert="horz" lIns="91440" tIns="45720" rIns="91440" bIns="45720" rtlCol="0">
            <a:noAutofit/>
          </a:bodyPr>
          <a:lstStyle>
            <a:lvl1pPr marL="0" algn="l">
              <a:defRPr sz="7190" b="1" i="0" cap="small" baseline="0">
                <a:solidFill>
                  <a:schemeClr val="bg1"/>
                </a:solidFill>
                <a:latin typeface="+mj-lt"/>
                <a:ea typeface="Arial Black" charset="0"/>
                <a:cs typeface="Arial Black" charset="0"/>
              </a:defRPr>
            </a:lvl1pPr>
            <a:lvl2pPr marL="608772">
              <a:defRPr>
                <a:solidFill>
                  <a:srgbClr val="4D4D4D"/>
                </a:solidFill>
                <a:latin typeface="+mn-lt"/>
                <a:ea typeface="+mn-ea"/>
                <a:cs typeface="+mn-cs"/>
              </a:defRPr>
            </a:lvl2pPr>
            <a:lvl3pPr marL="1217544">
              <a:defRPr>
                <a:solidFill>
                  <a:srgbClr val="4D4D4D"/>
                </a:solidFill>
                <a:latin typeface="+mn-lt"/>
                <a:ea typeface="+mn-ea"/>
                <a:cs typeface="+mn-cs"/>
              </a:defRPr>
            </a:lvl3pPr>
            <a:lvl4pPr marL="1826316">
              <a:defRPr>
                <a:solidFill>
                  <a:srgbClr val="4D4D4D"/>
                </a:solidFill>
                <a:latin typeface="+mn-lt"/>
                <a:ea typeface="+mn-ea"/>
                <a:cs typeface="+mn-cs"/>
              </a:defRPr>
            </a:lvl4pPr>
            <a:lvl5pPr marL="2435088">
              <a:defRPr>
                <a:solidFill>
                  <a:srgbClr val="4D4D4D"/>
                </a:solidFill>
                <a:latin typeface="+mn-lt"/>
                <a:ea typeface="+mn-ea"/>
                <a:cs typeface="+mn-cs"/>
              </a:defRPr>
            </a:lvl5pPr>
            <a:lvl6pPr marL="3043861">
              <a:defRPr>
                <a:latin typeface="+mn-lt"/>
                <a:ea typeface="+mn-ea"/>
                <a:cs typeface="+mn-cs"/>
              </a:defRPr>
            </a:lvl6pPr>
            <a:lvl7pPr marL="3652632">
              <a:defRPr>
                <a:latin typeface="+mn-lt"/>
                <a:ea typeface="+mn-ea"/>
                <a:cs typeface="+mn-cs"/>
              </a:defRPr>
            </a:lvl7pPr>
            <a:lvl8pPr marL="4261404">
              <a:defRPr>
                <a:latin typeface="+mn-lt"/>
                <a:ea typeface="+mn-ea"/>
                <a:cs typeface="+mn-cs"/>
              </a:defRPr>
            </a:lvl8pPr>
            <a:lvl9pPr marL="4870177">
              <a:defRPr>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white"/>
                </a:solidFill>
                <a:effectLst/>
                <a:uLnTx/>
                <a:uFillTx/>
                <a:latin typeface="Arial" panose="020B0604020202020204"/>
                <a:cs typeface="Arial Black" charset="0"/>
              </a:rPr>
              <a:t>Prepared on behalf of Rockefeller Foundation, Bipartisan Policy Center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a:ln>
                <a:noFill/>
              </a:ln>
              <a:solidFill>
                <a:prstClr val="white"/>
              </a:solidFill>
              <a:effectLst/>
              <a:uLnTx/>
              <a:uFillTx/>
              <a:latin typeface="Arial" panose="020B0604020202020204"/>
              <a:cs typeface="Arial Black"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a:ln>
                <a:noFill/>
              </a:ln>
              <a:solidFill>
                <a:prstClr val="white"/>
              </a:solidFill>
              <a:effectLst/>
              <a:uLnTx/>
              <a:uFillTx/>
              <a:latin typeface="Arial" panose="020B0604020202020204"/>
              <a:cs typeface="Arial Black"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0" cap="none" spc="0" normalizeH="0" baseline="0" noProof="0" dirty="0">
              <a:ln>
                <a:noFill/>
              </a:ln>
              <a:solidFill>
                <a:prstClr val="white"/>
              </a:solidFill>
              <a:effectLst/>
              <a:uLnTx/>
              <a:uFillTx/>
              <a:latin typeface="Arial" panose="020B0604020202020204"/>
              <a:cs typeface="Arial Black" charset="0"/>
            </a:endParaRPr>
          </a:p>
        </p:txBody>
      </p:sp>
    </p:spTree>
    <p:extLst>
      <p:ext uri="{BB962C8B-B14F-4D97-AF65-F5344CB8AC3E}">
        <p14:creationId xmlns:p14="http://schemas.microsoft.com/office/powerpoint/2010/main" val="3189650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304800" y="228600"/>
            <a:ext cx="11887200" cy="718760"/>
          </a:xfrm>
        </p:spPr>
        <p:txBody>
          <a:bodyPr/>
          <a:lstStyle/>
          <a:p>
            <a:r>
              <a:rPr lang="en-US" sz="2400" dirty="0"/>
              <a:t>Plan A: savings depleting despite CARES &amp; unemployment benefits </a:t>
            </a:r>
            <a:r>
              <a:rPr lang="en-US" dirty="0"/>
              <a:t>in </a:t>
            </a:r>
            <a:r>
              <a:rPr lang="en-US" sz="2400" dirty="0"/>
              <a:t>one-parent HH, AA, Hispanic, under 35, job hurt “rainy day” families </a:t>
            </a:r>
          </a:p>
        </p:txBody>
      </p:sp>
      <p:graphicFrame>
        <p:nvGraphicFramePr>
          <p:cNvPr id="12" name="Chart 11">
            <a:extLst>
              <a:ext uri="{FF2B5EF4-FFF2-40B4-BE49-F238E27FC236}">
                <a16:creationId xmlns:a16="http://schemas.microsoft.com/office/drawing/2014/main" id="{D9E13097-8D1C-F949-B789-202EA884B64A}"/>
              </a:ext>
            </a:extLst>
          </p:cNvPr>
          <p:cNvGraphicFramePr/>
          <p:nvPr>
            <p:extLst>
              <p:ext uri="{D42A27DB-BD31-4B8C-83A1-F6EECF244321}">
                <p14:modId xmlns:p14="http://schemas.microsoft.com/office/powerpoint/2010/main" val="3074997536"/>
              </p:ext>
            </p:extLst>
          </p:nvPr>
        </p:nvGraphicFramePr>
        <p:xfrm>
          <a:off x="457703" y="2804648"/>
          <a:ext cx="4783380" cy="33020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a:extLst>
              <a:ext uri="{FF2B5EF4-FFF2-40B4-BE49-F238E27FC236}">
                <a16:creationId xmlns:a16="http://schemas.microsoft.com/office/drawing/2014/main" id="{5C9CEFDC-3A75-5940-824D-89A7C60AA93F}"/>
              </a:ext>
            </a:extLst>
          </p:cNvPr>
          <p:cNvSpPr/>
          <p:nvPr/>
        </p:nvSpPr>
        <p:spPr bwMode="auto">
          <a:xfrm>
            <a:off x="457703" y="1038163"/>
            <a:ext cx="7591425" cy="902165"/>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sz="1600" dirty="0">
                <a:solidFill>
                  <a:prstClr val="black"/>
                </a:solidFill>
                <a:ea typeface="ヒラギノ角ゴ ProN W3" charset="0"/>
                <a:cs typeface="Segoe UI"/>
                <a:sym typeface="Gill Sans" charset="0"/>
              </a:rPr>
              <a:t>If you had to guess, what percent of your emergency or rainy-day savings have you spent since the COVID-19 crisis that started 8-9 weeks ago in early March?</a:t>
            </a:r>
            <a:endParaRPr kumimoji="0" lang="en-US" sz="1600" b="0" i="0" u="none" strike="noStrike" kern="1200" cap="none" spc="0" normalizeH="0" baseline="0" noProof="0" dirty="0">
              <a:ln>
                <a:noFill/>
              </a:ln>
              <a:solidFill>
                <a:prstClr val="black"/>
              </a:solidFill>
              <a:effectLst/>
              <a:uLnTx/>
              <a:uFillTx/>
              <a:latin typeface="Arial" panose="020B0604020202020204"/>
              <a:ea typeface="ヒラギノ角ゴ ProN W3" charset="0"/>
              <a:cs typeface="Segoe UI"/>
              <a:sym typeface="Gill Sans" charset="0"/>
            </a:endParaRPr>
          </a:p>
        </p:txBody>
      </p:sp>
      <p:graphicFrame>
        <p:nvGraphicFramePr>
          <p:cNvPr id="9" name="Chart 8">
            <a:extLst>
              <a:ext uri="{FF2B5EF4-FFF2-40B4-BE49-F238E27FC236}">
                <a16:creationId xmlns:a16="http://schemas.microsoft.com/office/drawing/2014/main" id="{A73F86C8-AC8F-C141-AB79-6DDFC24B4C07}"/>
              </a:ext>
            </a:extLst>
          </p:cNvPr>
          <p:cNvGraphicFramePr/>
          <p:nvPr>
            <p:extLst>
              <p:ext uri="{D42A27DB-BD31-4B8C-83A1-F6EECF244321}">
                <p14:modId xmlns:p14="http://schemas.microsoft.com/office/powerpoint/2010/main" val="3914511061"/>
              </p:ext>
            </p:extLst>
          </p:nvPr>
        </p:nvGraphicFramePr>
        <p:xfrm>
          <a:off x="5088180" y="2529156"/>
          <a:ext cx="6646117" cy="3679231"/>
        </p:xfrm>
        <a:graphic>
          <a:graphicData uri="http://schemas.openxmlformats.org/drawingml/2006/chart">
            <c:chart xmlns:c="http://schemas.openxmlformats.org/drawingml/2006/chart" xmlns:r="http://schemas.openxmlformats.org/officeDocument/2006/relationships" r:id="rId4"/>
          </a:graphicData>
        </a:graphic>
      </p:graphicFrame>
      <p:sp>
        <p:nvSpPr>
          <p:cNvPr id="6" name="Speech Bubble: Rectangle 20">
            <a:extLst>
              <a:ext uri="{FF2B5EF4-FFF2-40B4-BE49-F238E27FC236}">
                <a16:creationId xmlns:a16="http://schemas.microsoft.com/office/drawing/2014/main" id="{DFBB39F7-A172-CB4F-BB31-77371ED29537}"/>
              </a:ext>
            </a:extLst>
          </p:cNvPr>
          <p:cNvSpPr/>
          <p:nvPr/>
        </p:nvSpPr>
        <p:spPr bwMode="auto">
          <a:xfrm>
            <a:off x="200417" y="6288066"/>
            <a:ext cx="10070926" cy="341334"/>
          </a:xfrm>
          <a:prstGeom prst="wedgeRectCallout">
            <a:avLst>
              <a:gd name="adj1" fmla="val 15858"/>
              <a:gd name="adj2" fmla="val 43825"/>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sz="2400" b="1" dirty="0">
                <a:solidFill>
                  <a:schemeClr val="bg1"/>
                </a:solidFill>
                <a:latin typeface="Arial" panose="020B0604020202020204"/>
                <a:ea typeface="ヒラギノ角ゴ ProN W3" charset="0"/>
                <a:cs typeface="Segoe UI"/>
                <a:sym typeface="Gill Sans" charset="0"/>
              </a:rPr>
              <a:t>22</a:t>
            </a:r>
            <a:r>
              <a:rPr kumimoji="0" lang="en-US" sz="2400" b="1" i="0" u="none" strike="noStrike" kern="1200" cap="none" spc="0" normalizeH="0" baseline="0" noProof="0" dirty="0">
                <a:ln>
                  <a:noFill/>
                </a:ln>
                <a:solidFill>
                  <a:schemeClr val="bg1"/>
                </a:solidFill>
                <a:effectLst/>
                <a:uLnTx/>
                <a:uFillTx/>
                <a:latin typeface="Arial" panose="020B0604020202020204"/>
                <a:ea typeface="ヒラギノ角ゴ ProN W3" charset="0"/>
                <a:cs typeface="Segoe UI"/>
                <a:sym typeface="Gill Sans" charset="0"/>
              </a:rPr>
              <a:t>% of voters have no savings at all, they are paycheck to paycheck</a:t>
            </a:r>
            <a:endParaRPr kumimoji="0" lang="en-US" sz="2400" b="1" i="0" u="none" strike="noStrike" kern="1200" cap="none" spc="0" normalizeH="0" baseline="0" noProof="0" dirty="0">
              <a:ln>
                <a:noFill/>
              </a:ln>
              <a:solidFill>
                <a:prstClr val="white"/>
              </a:solidFill>
              <a:effectLst/>
              <a:uLnTx/>
              <a:uFillTx/>
              <a:latin typeface="Arial" panose="020B0604020202020204"/>
              <a:ea typeface="ヒラギノ角ゴ ProN W3" charset="0"/>
              <a:cs typeface="Segoe UI"/>
              <a:sym typeface="Gill Sans" charset="0"/>
            </a:endParaRPr>
          </a:p>
        </p:txBody>
      </p:sp>
    </p:spTree>
    <p:extLst>
      <p:ext uri="{BB962C8B-B14F-4D97-AF65-F5344CB8AC3E}">
        <p14:creationId xmlns:p14="http://schemas.microsoft.com/office/powerpoint/2010/main" val="127605038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144049" y="228600"/>
            <a:ext cx="12187825" cy="718760"/>
          </a:xfrm>
        </p:spPr>
        <p:txBody>
          <a:bodyPr/>
          <a:lstStyle/>
          <a:p>
            <a:r>
              <a:rPr lang="en-US" dirty="0"/>
              <a:t>Plan B: Many econ-stressed would 401(k) borrowing if knew they could. Only one in three (33%) w/401(k) aware of COVID emergency borrowing</a:t>
            </a:r>
            <a:endParaRPr lang="en-US" sz="2400" dirty="0"/>
          </a:p>
        </p:txBody>
      </p:sp>
      <p:sp>
        <p:nvSpPr>
          <p:cNvPr id="21" name="Speech Bubble: Rectangle 20">
            <a:extLst>
              <a:ext uri="{FF2B5EF4-FFF2-40B4-BE49-F238E27FC236}">
                <a16:creationId xmlns:a16="http://schemas.microsoft.com/office/drawing/2014/main" id="{DE0176CC-E181-4F77-A7E4-4DE8AE86CAB8}"/>
              </a:ext>
            </a:extLst>
          </p:cNvPr>
          <p:cNvSpPr/>
          <p:nvPr/>
        </p:nvSpPr>
        <p:spPr bwMode="auto">
          <a:xfrm>
            <a:off x="5950473" y="1506563"/>
            <a:ext cx="1899246" cy="947419"/>
          </a:xfrm>
          <a:prstGeom prst="wedgeRectCallout">
            <a:avLst>
              <a:gd name="adj1" fmla="val 27495"/>
              <a:gd name="adj2" fmla="val 71657"/>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400" b="1" dirty="0">
                <a:solidFill>
                  <a:prstClr val="white"/>
                </a:solidFill>
                <a:latin typeface="Arial" panose="020B0604020202020204"/>
                <a:ea typeface="ヒラギノ角ゴ ProN W3" charset="0"/>
                <a:cs typeface="Segoe UI"/>
                <a:sym typeface="Gill Sans" charset="0"/>
              </a:rPr>
              <a:t>”Likely” to borrow against 401k due to Covid-19</a:t>
            </a:r>
            <a:endParaRPr kumimoji="0" lang="en-US" sz="1400" b="1" i="0" u="none" strike="noStrike" kern="1200" cap="none" spc="0" normalizeH="0" baseline="0" noProof="0" dirty="0">
              <a:ln>
                <a:noFill/>
              </a:ln>
              <a:solidFill>
                <a:prstClr val="white"/>
              </a:solidFill>
              <a:effectLst/>
              <a:uLnTx/>
              <a:uFillTx/>
              <a:latin typeface="Arial" panose="020B0604020202020204"/>
              <a:ea typeface="ヒラギノ角ゴ ProN W3" charset="0"/>
              <a:cs typeface="Segoe UI"/>
              <a:sym typeface="Gill Sans" charset="0"/>
            </a:endParaRPr>
          </a:p>
        </p:txBody>
      </p:sp>
      <p:graphicFrame>
        <p:nvGraphicFramePr>
          <p:cNvPr id="12" name="Chart 11">
            <a:extLst>
              <a:ext uri="{FF2B5EF4-FFF2-40B4-BE49-F238E27FC236}">
                <a16:creationId xmlns:a16="http://schemas.microsoft.com/office/drawing/2014/main" id="{D9E13097-8D1C-F949-B789-202EA884B64A}"/>
              </a:ext>
            </a:extLst>
          </p:cNvPr>
          <p:cNvGraphicFramePr/>
          <p:nvPr>
            <p:extLst>
              <p:ext uri="{D42A27DB-BD31-4B8C-83A1-F6EECF244321}">
                <p14:modId xmlns:p14="http://schemas.microsoft.com/office/powerpoint/2010/main" val="4100101978"/>
              </p:ext>
            </p:extLst>
          </p:nvPr>
        </p:nvGraphicFramePr>
        <p:xfrm>
          <a:off x="304800" y="2123162"/>
          <a:ext cx="5791200" cy="45062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a:extLst>
              <a:ext uri="{FF2B5EF4-FFF2-40B4-BE49-F238E27FC236}">
                <a16:creationId xmlns:a16="http://schemas.microsoft.com/office/drawing/2014/main" id="{DDC50D0A-B436-B749-8C11-BC4E2ED7BCD1}"/>
              </a:ext>
            </a:extLst>
          </p:cNvPr>
          <p:cNvGraphicFramePr/>
          <p:nvPr>
            <p:extLst>
              <p:ext uri="{D42A27DB-BD31-4B8C-83A1-F6EECF244321}">
                <p14:modId xmlns:p14="http://schemas.microsoft.com/office/powerpoint/2010/main" val="3208072242"/>
              </p:ext>
            </p:extLst>
          </p:nvPr>
        </p:nvGraphicFramePr>
        <p:xfrm>
          <a:off x="5498964" y="2402354"/>
          <a:ext cx="6210300" cy="3806033"/>
        </p:xfrm>
        <a:graphic>
          <a:graphicData uri="http://schemas.openxmlformats.org/drawingml/2006/chart">
            <c:chart xmlns:c="http://schemas.openxmlformats.org/drawingml/2006/chart" xmlns:r="http://schemas.openxmlformats.org/officeDocument/2006/relationships" r:id="rId4"/>
          </a:graphicData>
        </a:graphic>
      </p:graphicFrame>
      <p:sp>
        <p:nvSpPr>
          <p:cNvPr id="17" name="Rectangle 16">
            <a:extLst>
              <a:ext uri="{FF2B5EF4-FFF2-40B4-BE49-F238E27FC236}">
                <a16:creationId xmlns:a16="http://schemas.microsoft.com/office/drawing/2014/main" id="{86007FA2-23A9-6F45-AD5A-934ED853C6DB}"/>
              </a:ext>
            </a:extLst>
          </p:cNvPr>
          <p:cNvSpPr/>
          <p:nvPr/>
        </p:nvSpPr>
        <p:spPr bwMode="auto">
          <a:xfrm>
            <a:off x="430100" y="1251190"/>
            <a:ext cx="3050124" cy="1351365"/>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sz="1600" dirty="0">
                <a:solidFill>
                  <a:srgbClr val="000000"/>
                </a:solidFill>
                <a:ea typeface="ヒラギノ角ゴ ProN W3" charset="0"/>
                <a:cs typeface="Segoe UI"/>
                <a:sym typeface="Gill Sans" charset="0"/>
              </a:rPr>
              <a:t>From what you have read or heard, have the rules changed concerning early withdrawals from a retirement account without paying a penalty?</a:t>
            </a:r>
            <a:endParaRPr kumimoji="0" lang="en-US" sz="1600" b="0" i="0" u="none" strike="noStrike" kern="1200" cap="none" spc="0" normalizeH="0" baseline="0" noProof="0" dirty="0">
              <a:ln>
                <a:noFill/>
              </a:ln>
              <a:solidFill>
                <a:srgbClr val="000000"/>
              </a:solidFill>
              <a:effectLst/>
              <a:uLnTx/>
              <a:uFillTx/>
              <a:latin typeface="Arial" panose="020B0604020202020204"/>
              <a:ea typeface="ヒラギノ角ゴ ProN W3" charset="0"/>
              <a:cs typeface="Segoe UI"/>
              <a:sym typeface="Gill Sans" charset="0"/>
            </a:endParaRPr>
          </a:p>
        </p:txBody>
      </p:sp>
      <p:sp>
        <p:nvSpPr>
          <p:cNvPr id="18" name="Rectangle 17">
            <a:extLst>
              <a:ext uri="{FF2B5EF4-FFF2-40B4-BE49-F238E27FC236}">
                <a16:creationId xmlns:a16="http://schemas.microsoft.com/office/drawing/2014/main" id="{8D1ECFA4-E667-F443-85F1-E3C1D52AFD20}"/>
              </a:ext>
            </a:extLst>
          </p:cNvPr>
          <p:cNvSpPr/>
          <p:nvPr/>
        </p:nvSpPr>
        <p:spPr bwMode="auto">
          <a:xfrm>
            <a:off x="8837076" y="1331706"/>
            <a:ext cx="3050124" cy="1351364"/>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sz="1600" dirty="0">
                <a:solidFill>
                  <a:srgbClr val="000000"/>
                </a:solidFill>
                <a:ea typeface="ヒラギノ角ゴ ProN W3" charset="0"/>
                <a:cs typeface="Segoe UI"/>
                <a:sym typeface="Gill Sans" charset="0"/>
              </a:rPr>
              <a:t> Are you very likely, somewhat likely, not very likely, or not at all likely to borrow against your retirement account due to the COVID-19 situation?</a:t>
            </a:r>
            <a:endParaRPr kumimoji="0" lang="en-US" sz="1600" b="0" i="0" u="none" strike="noStrike" kern="1200" cap="none" spc="0" normalizeH="0" baseline="0" noProof="0" dirty="0">
              <a:ln>
                <a:noFill/>
              </a:ln>
              <a:solidFill>
                <a:srgbClr val="000000"/>
              </a:solidFill>
              <a:effectLst/>
              <a:uLnTx/>
              <a:uFillTx/>
              <a:latin typeface="Arial" panose="020B0604020202020204"/>
              <a:ea typeface="ヒラギノ角ゴ ProN W3" charset="0"/>
              <a:cs typeface="Segoe UI"/>
              <a:sym typeface="Gill Sans" charset="0"/>
            </a:endParaRPr>
          </a:p>
        </p:txBody>
      </p:sp>
    </p:spTree>
    <p:extLst>
      <p:ext uri="{BB962C8B-B14F-4D97-AF65-F5344CB8AC3E}">
        <p14:creationId xmlns:p14="http://schemas.microsoft.com/office/powerpoint/2010/main" val="133780140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304800" y="274892"/>
            <a:ext cx="11887200" cy="718760"/>
          </a:xfrm>
        </p:spPr>
        <p:txBody>
          <a:bodyPr/>
          <a:lstStyle/>
          <a:p>
            <a:r>
              <a:rPr lang="en-US" dirty="0"/>
              <a:t>Plan C: One-parent HH and others in “job hurt” distress consider taking a pay cut - if there is work</a:t>
            </a:r>
            <a:br>
              <a:rPr lang="en-US" dirty="0"/>
            </a:br>
            <a:r>
              <a:rPr lang="en-US" dirty="0"/>
              <a:t>      </a:t>
            </a:r>
            <a:endParaRPr lang="en-US" sz="2400" dirty="0"/>
          </a:p>
        </p:txBody>
      </p:sp>
      <p:graphicFrame>
        <p:nvGraphicFramePr>
          <p:cNvPr id="5" name="Chart 4">
            <a:extLst>
              <a:ext uri="{FF2B5EF4-FFF2-40B4-BE49-F238E27FC236}">
                <a16:creationId xmlns:a16="http://schemas.microsoft.com/office/drawing/2014/main" id="{41841762-E0B6-4A4B-B9F6-04C083E80D19}"/>
              </a:ext>
            </a:extLst>
          </p:cNvPr>
          <p:cNvGraphicFramePr/>
          <p:nvPr>
            <p:extLst>
              <p:ext uri="{D42A27DB-BD31-4B8C-83A1-F6EECF244321}">
                <p14:modId xmlns:p14="http://schemas.microsoft.com/office/powerpoint/2010/main" val="1178736216"/>
              </p:ext>
            </p:extLst>
          </p:nvPr>
        </p:nvGraphicFramePr>
        <p:xfrm>
          <a:off x="5457825" y="2302963"/>
          <a:ext cx="6531192" cy="3806033"/>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a:extLst>
              <a:ext uri="{FF2B5EF4-FFF2-40B4-BE49-F238E27FC236}">
                <a16:creationId xmlns:a16="http://schemas.microsoft.com/office/drawing/2014/main" id="{BC0299AD-9E17-4045-B7D9-6B9209E804CB}"/>
              </a:ext>
            </a:extLst>
          </p:cNvPr>
          <p:cNvSpPr/>
          <p:nvPr/>
        </p:nvSpPr>
        <p:spPr bwMode="auto">
          <a:xfrm>
            <a:off x="7015165" y="1178202"/>
            <a:ext cx="4370295" cy="1052801"/>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a:ea typeface="ヒラギノ角ゴ ProN W3" charset="0"/>
                <a:cs typeface="Segoe UI"/>
                <a:sym typeface="Gill Sans" charset="0"/>
              </a:rPr>
              <a:t>If offered, would you consider taking a job that pays 10% less than you were making eight weeks ago either because you want to go back to work and or need the money now? </a:t>
            </a:r>
          </a:p>
        </p:txBody>
      </p:sp>
      <p:graphicFrame>
        <p:nvGraphicFramePr>
          <p:cNvPr id="15" name="Chart 14">
            <a:extLst>
              <a:ext uri="{FF2B5EF4-FFF2-40B4-BE49-F238E27FC236}">
                <a16:creationId xmlns:a16="http://schemas.microsoft.com/office/drawing/2014/main" id="{63262A05-9B3A-5B4E-BD0F-CB95558F875D}"/>
              </a:ext>
            </a:extLst>
          </p:cNvPr>
          <p:cNvGraphicFramePr/>
          <p:nvPr>
            <p:extLst>
              <p:ext uri="{D42A27DB-BD31-4B8C-83A1-F6EECF244321}">
                <p14:modId xmlns:p14="http://schemas.microsoft.com/office/powerpoint/2010/main" val="4262480368"/>
              </p:ext>
            </p:extLst>
          </p:nvPr>
        </p:nvGraphicFramePr>
        <p:xfrm>
          <a:off x="202983" y="1515440"/>
          <a:ext cx="5924308" cy="4772626"/>
        </p:xfrm>
        <a:graphic>
          <a:graphicData uri="http://schemas.openxmlformats.org/drawingml/2006/chart">
            <c:chart xmlns:c="http://schemas.openxmlformats.org/drawingml/2006/chart" xmlns:r="http://schemas.openxmlformats.org/officeDocument/2006/relationships" r:id="rId4"/>
          </a:graphicData>
        </a:graphic>
      </p:graphicFrame>
      <p:sp>
        <p:nvSpPr>
          <p:cNvPr id="7" name="Speech Bubble: Rectangle 20">
            <a:extLst>
              <a:ext uri="{FF2B5EF4-FFF2-40B4-BE49-F238E27FC236}">
                <a16:creationId xmlns:a16="http://schemas.microsoft.com/office/drawing/2014/main" id="{8C5A2CF6-AA8E-429A-B448-8059AD87CAA9}"/>
              </a:ext>
            </a:extLst>
          </p:cNvPr>
          <p:cNvSpPr/>
          <p:nvPr/>
        </p:nvSpPr>
        <p:spPr bwMode="auto">
          <a:xfrm>
            <a:off x="188369" y="6288065"/>
            <a:ext cx="10304745" cy="400833"/>
          </a:xfrm>
          <a:prstGeom prst="wedgeRectCallout">
            <a:avLst>
              <a:gd name="adj1" fmla="val 15858"/>
              <a:gd name="adj2" fmla="val 43825"/>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kumimoji="0" lang="en-US" b="1" i="0" u="none" strike="noStrike" kern="1200" cap="none" spc="0" normalizeH="0" baseline="0" noProof="0" dirty="0">
                <a:ln>
                  <a:noFill/>
                </a:ln>
                <a:solidFill>
                  <a:schemeClr val="bg1"/>
                </a:solidFill>
                <a:effectLst/>
                <a:uLnTx/>
                <a:uFillTx/>
                <a:latin typeface="Arial" panose="020B0604020202020204"/>
                <a:ea typeface="ヒラギノ角ゴ ProN W3" charset="0"/>
                <a:cs typeface="Segoe UI"/>
                <a:sym typeface="Gill Sans" charset="0"/>
              </a:rPr>
              <a:t>Fully 91% </a:t>
            </a:r>
            <a:r>
              <a:rPr lang="en-US" b="1" dirty="0">
                <a:solidFill>
                  <a:schemeClr val="bg1"/>
                </a:solidFill>
                <a:latin typeface="Arial" panose="020B0604020202020204"/>
                <a:ea typeface="ヒラギノ角ゴ ProN W3" charset="0"/>
                <a:cs typeface="Segoe UI"/>
                <a:sym typeface="Gill Sans" charset="0"/>
              </a:rPr>
              <a:t>have gotten CARES, by mid-May 50% who applied unemployment had gotten it</a:t>
            </a:r>
            <a:endParaRPr kumimoji="0" lang="en-US" b="1" i="0" u="none" strike="noStrike" kern="1200" cap="none" spc="0" normalizeH="0" baseline="0" noProof="0" dirty="0">
              <a:ln>
                <a:noFill/>
              </a:ln>
              <a:solidFill>
                <a:prstClr val="white"/>
              </a:solidFill>
              <a:effectLst/>
              <a:uLnTx/>
              <a:uFillTx/>
              <a:latin typeface="Arial" panose="020B0604020202020204"/>
              <a:ea typeface="ヒラギノ角ゴ ProN W3" charset="0"/>
              <a:cs typeface="Segoe UI"/>
              <a:sym typeface="Gill Sans" charset="0"/>
            </a:endParaRPr>
          </a:p>
        </p:txBody>
      </p:sp>
    </p:spTree>
    <p:extLst>
      <p:ext uri="{BB962C8B-B14F-4D97-AF65-F5344CB8AC3E}">
        <p14:creationId xmlns:p14="http://schemas.microsoft.com/office/powerpoint/2010/main" val="229347079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59DB9153-CD16-9049-9400-AABDA4E05732}"/>
              </a:ext>
            </a:extLst>
          </p:cNvPr>
          <p:cNvGraphicFramePr/>
          <p:nvPr>
            <p:extLst>
              <p:ext uri="{D42A27DB-BD31-4B8C-83A1-F6EECF244321}">
                <p14:modId xmlns:p14="http://schemas.microsoft.com/office/powerpoint/2010/main" val="1865565262"/>
              </p:ext>
            </p:extLst>
          </p:nvPr>
        </p:nvGraphicFramePr>
        <p:xfrm>
          <a:off x="546712" y="2046738"/>
          <a:ext cx="7702643" cy="44912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B665770A-16DC-BC49-8FCD-E37A2CBE7AEE}"/>
              </a:ext>
            </a:extLst>
          </p:cNvPr>
          <p:cNvGraphicFramePr/>
          <p:nvPr>
            <p:extLst>
              <p:ext uri="{D42A27DB-BD31-4B8C-83A1-F6EECF244321}">
                <p14:modId xmlns:p14="http://schemas.microsoft.com/office/powerpoint/2010/main" val="1388842161"/>
              </p:ext>
            </p:extLst>
          </p:nvPr>
        </p:nvGraphicFramePr>
        <p:xfrm>
          <a:off x="2618516" y="1920129"/>
          <a:ext cx="6400799" cy="55189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 name="Chart 1">
            <a:extLst>
              <a:ext uri="{FF2B5EF4-FFF2-40B4-BE49-F238E27FC236}">
                <a16:creationId xmlns:a16="http://schemas.microsoft.com/office/drawing/2014/main" id="{0211FAE9-AE05-EA4F-B604-2043FD89DBB5}"/>
              </a:ext>
            </a:extLst>
          </p:cNvPr>
          <p:cNvGraphicFramePr/>
          <p:nvPr>
            <p:extLst>
              <p:ext uri="{D42A27DB-BD31-4B8C-83A1-F6EECF244321}">
                <p14:modId xmlns:p14="http://schemas.microsoft.com/office/powerpoint/2010/main" val="1736320422"/>
              </p:ext>
            </p:extLst>
          </p:nvPr>
        </p:nvGraphicFramePr>
        <p:xfrm>
          <a:off x="546712" y="2018298"/>
          <a:ext cx="11245239" cy="4491282"/>
        </p:xfrm>
        <a:graphic>
          <a:graphicData uri="http://schemas.openxmlformats.org/drawingml/2006/chart">
            <c:chart xmlns:c="http://schemas.openxmlformats.org/drawingml/2006/chart" xmlns:r="http://schemas.openxmlformats.org/officeDocument/2006/relationships" r:id="rId5"/>
          </a:graphicData>
        </a:graphic>
      </p:graphicFrame>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227197" y="74675"/>
            <a:ext cx="12010732" cy="996150"/>
          </a:xfrm>
        </p:spPr>
        <p:txBody>
          <a:bodyPr/>
          <a:lstStyle/>
          <a:p>
            <a:r>
              <a:rPr lang="en-US" dirty="0"/>
              <a:t>On issue of reopening economy, retirees and public sector workers feel the least stress compared to private sector “job hurt” workers</a:t>
            </a:r>
          </a:p>
        </p:txBody>
      </p:sp>
      <p:sp>
        <p:nvSpPr>
          <p:cNvPr id="8" name="Rectangle 7">
            <a:extLst>
              <a:ext uri="{FF2B5EF4-FFF2-40B4-BE49-F238E27FC236}">
                <a16:creationId xmlns:a16="http://schemas.microsoft.com/office/drawing/2014/main" id="{B5104032-A7A9-AC4A-AEBB-5CEAFEF4A460}"/>
              </a:ext>
            </a:extLst>
          </p:cNvPr>
          <p:cNvSpPr/>
          <p:nvPr/>
        </p:nvSpPr>
        <p:spPr bwMode="auto">
          <a:xfrm>
            <a:off x="1831672" y="938981"/>
            <a:ext cx="8602050" cy="602593"/>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ヒラギノ角ゴ ProN W3" charset="0"/>
                <a:cs typeface="Segoe UI"/>
                <a:sym typeface="Gill Sans" charset="0"/>
              </a:rPr>
              <a:t>When do you think it will become essential to reopen businesses where you live even if it means some social distancing COVID-19 policies remain in place?</a:t>
            </a:r>
          </a:p>
        </p:txBody>
      </p:sp>
    </p:spTree>
    <p:extLst>
      <p:ext uri="{BB962C8B-B14F-4D97-AF65-F5344CB8AC3E}">
        <p14:creationId xmlns:p14="http://schemas.microsoft.com/office/powerpoint/2010/main" val="393235682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76601" y="1981200"/>
            <a:ext cx="8478668" cy="2536868"/>
          </a:xfrm>
          <a:solidFill>
            <a:schemeClr val="bg1"/>
          </a:solidFill>
        </p:spPr>
        <p:txBody>
          <a:bodyPr anchor="ctr"/>
          <a:lstStyle/>
          <a:p>
            <a:r>
              <a:rPr lang="en-US" sz="6600" dirty="0"/>
              <a:t>As a society, where do we go from here…voters want radical change!?</a:t>
            </a:r>
          </a:p>
        </p:txBody>
      </p:sp>
    </p:spTree>
    <p:extLst>
      <p:ext uri="{BB962C8B-B14F-4D97-AF65-F5344CB8AC3E}">
        <p14:creationId xmlns:p14="http://schemas.microsoft.com/office/powerpoint/2010/main" val="3129141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227197" y="74675"/>
            <a:ext cx="11811000" cy="996150"/>
          </a:xfrm>
        </p:spPr>
        <p:txBody>
          <a:bodyPr/>
          <a:lstStyle/>
          <a:p>
            <a:r>
              <a:rPr lang="en-US" dirty="0"/>
              <a:t>C-19 economic carnage: rhetoric aimed at fixing “big holes” in the system speaks directly to distressed</a:t>
            </a:r>
          </a:p>
        </p:txBody>
      </p:sp>
      <p:graphicFrame>
        <p:nvGraphicFramePr>
          <p:cNvPr id="5" name="Chart 4">
            <a:extLst>
              <a:ext uri="{FF2B5EF4-FFF2-40B4-BE49-F238E27FC236}">
                <a16:creationId xmlns:a16="http://schemas.microsoft.com/office/drawing/2014/main" id="{3D1F06AA-A7C9-8D4A-892B-7B2C8743CC9A}"/>
              </a:ext>
            </a:extLst>
          </p:cNvPr>
          <p:cNvGraphicFramePr/>
          <p:nvPr>
            <p:extLst>
              <p:ext uri="{D42A27DB-BD31-4B8C-83A1-F6EECF244321}">
                <p14:modId xmlns:p14="http://schemas.microsoft.com/office/powerpoint/2010/main" val="1140130853"/>
              </p:ext>
            </p:extLst>
          </p:nvPr>
        </p:nvGraphicFramePr>
        <p:xfrm>
          <a:off x="227197" y="2492188"/>
          <a:ext cx="6559366" cy="360913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73BA9DEC-E4D7-F74F-93EA-1E1D4E4747E9}"/>
              </a:ext>
            </a:extLst>
          </p:cNvPr>
          <p:cNvSpPr txBox="1"/>
          <p:nvPr/>
        </p:nvSpPr>
        <p:spPr>
          <a:xfrm>
            <a:off x="9556376" y="2492188"/>
            <a:ext cx="184731" cy="461665"/>
          </a:xfrm>
          <a:prstGeom prst="rect">
            <a:avLst/>
          </a:prstGeom>
          <a:noFill/>
        </p:spPr>
        <p:txBody>
          <a:bodyPr wrap="none" rtlCol="0">
            <a:spAutoFit/>
          </a:bodyPr>
          <a:lstStyle/>
          <a:p>
            <a:endParaRPr lang="en-US" sz="2400" dirty="0">
              <a:latin typeface="Segoe UI"/>
              <a:cs typeface="Segoe UI"/>
            </a:endParaRPr>
          </a:p>
        </p:txBody>
      </p:sp>
      <p:graphicFrame>
        <p:nvGraphicFramePr>
          <p:cNvPr id="8" name="Chart 7">
            <a:extLst>
              <a:ext uri="{FF2B5EF4-FFF2-40B4-BE49-F238E27FC236}">
                <a16:creationId xmlns:a16="http://schemas.microsoft.com/office/drawing/2014/main" id="{0420CFD0-DF21-5548-9028-A31B721B961D}"/>
              </a:ext>
            </a:extLst>
          </p:cNvPr>
          <p:cNvGraphicFramePr/>
          <p:nvPr>
            <p:extLst>
              <p:ext uri="{D42A27DB-BD31-4B8C-83A1-F6EECF244321}">
                <p14:modId xmlns:p14="http://schemas.microsoft.com/office/powerpoint/2010/main" val="2859542678"/>
              </p:ext>
            </p:extLst>
          </p:nvPr>
        </p:nvGraphicFramePr>
        <p:xfrm>
          <a:off x="5507005" y="2492188"/>
          <a:ext cx="6531192" cy="3806033"/>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a:extLst>
              <a:ext uri="{FF2B5EF4-FFF2-40B4-BE49-F238E27FC236}">
                <a16:creationId xmlns:a16="http://schemas.microsoft.com/office/drawing/2014/main" id="{A2F5126A-E6B4-FC48-86C3-09948251C391}"/>
              </a:ext>
            </a:extLst>
          </p:cNvPr>
          <p:cNvSpPr/>
          <p:nvPr/>
        </p:nvSpPr>
        <p:spPr bwMode="auto">
          <a:xfrm>
            <a:off x="438412" y="1134809"/>
            <a:ext cx="11378450" cy="1160482"/>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dirty="0">
                <a:solidFill>
                  <a:srgbClr val="000000"/>
                </a:solidFill>
                <a:ea typeface="ヒラギノ角ゴ ProN W3" charset="0"/>
                <a:cs typeface="Segoe UI"/>
                <a:sym typeface="Gill Sans" charset="0"/>
              </a:rPr>
              <a:t>We will be past the COVID-19 public health crisis someday soon. There are three broad choices facing Americans and American communities after this period ends in terms of the social protection and poverty prevention programs run by the states and Federal government. Please let me know which of the following three choices is closest to your view.  (See complete language below)</a:t>
            </a:r>
            <a:endParaRPr kumimoji="0" lang="en-US" b="0" i="0" u="none" strike="noStrike" kern="1200" cap="none" spc="0" normalizeH="0" baseline="0" noProof="0" dirty="0">
              <a:ln>
                <a:noFill/>
              </a:ln>
              <a:solidFill>
                <a:srgbClr val="000000"/>
              </a:solidFill>
              <a:effectLst/>
              <a:uLnTx/>
              <a:uFillTx/>
              <a:latin typeface="Arial" panose="020B0604020202020204"/>
              <a:ea typeface="ヒラギノ角ゴ ProN W3" charset="0"/>
              <a:cs typeface="Segoe UI"/>
              <a:sym typeface="Gill Sans" charset="0"/>
            </a:endParaRPr>
          </a:p>
        </p:txBody>
      </p:sp>
    </p:spTree>
    <p:extLst>
      <p:ext uri="{BB962C8B-B14F-4D97-AF65-F5344CB8AC3E}">
        <p14:creationId xmlns:p14="http://schemas.microsoft.com/office/powerpoint/2010/main" val="366018420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76601" y="1981200"/>
            <a:ext cx="8478668" cy="2536868"/>
          </a:xfrm>
          <a:solidFill>
            <a:schemeClr val="bg1"/>
          </a:solidFill>
        </p:spPr>
        <p:txBody>
          <a:bodyPr anchor="ctr"/>
          <a:lstStyle/>
          <a:p>
            <a:r>
              <a:rPr lang="en-US" sz="6600" dirty="0"/>
              <a:t>But beyond rhetoric, voters want “real and useful” pragmatic reforms focused upon employment</a:t>
            </a:r>
          </a:p>
        </p:txBody>
      </p:sp>
    </p:spTree>
    <p:extLst>
      <p:ext uri="{BB962C8B-B14F-4D97-AF65-F5344CB8AC3E}">
        <p14:creationId xmlns:p14="http://schemas.microsoft.com/office/powerpoint/2010/main" val="3483881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106471" y="-23193"/>
            <a:ext cx="12085529" cy="996150"/>
          </a:xfrm>
        </p:spPr>
        <p:txBody>
          <a:bodyPr/>
          <a:lstStyle/>
          <a:p>
            <a:r>
              <a:rPr lang="en-US" dirty="0"/>
              <a:t>1A. Voters of every type especially “job hurt” want unemployment reform most of all, a system that works, designed for 21</a:t>
            </a:r>
            <a:r>
              <a:rPr lang="en-US" baseline="30000" dirty="0"/>
              <a:t>st</a:t>
            </a:r>
            <a:r>
              <a:rPr lang="en-US" dirty="0"/>
              <a:t> C workplace </a:t>
            </a:r>
            <a:endParaRPr lang="en-US" dirty="0">
              <a:solidFill>
                <a:srgbClr val="7030A0"/>
              </a:solidFill>
            </a:endParaRPr>
          </a:p>
        </p:txBody>
      </p:sp>
      <p:sp>
        <p:nvSpPr>
          <p:cNvPr id="7" name="Rectangle 6">
            <a:extLst>
              <a:ext uri="{FF2B5EF4-FFF2-40B4-BE49-F238E27FC236}">
                <a16:creationId xmlns:a16="http://schemas.microsoft.com/office/drawing/2014/main" id="{103EC1D2-BC60-4E4E-90E1-EECCF5263E64}"/>
              </a:ext>
            </a:extLst>
          </p:cNvPr>
          <p:cNvSpPr/>
          <p:nvPr/>
        </p:nvSpPr>
        <p:spPr bwMode="auto">
          <a:xfrm>
            <a:off x="400261" y="936264"/>
            <a:ext cx="7562640" cy="1325569"/>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dirty="0">
                <a:solidFill>
                  <a:prstClr val="black"/>
                </a:solidFill>
                <a:ea typeface="ヒラギノ角ゴ ProN W3" charset="0"/>
                <a:cs typeface="Segoe UI"/>
                <a:sym typeface="Gill Sans" charset="0"/>
              </a:rPr>
              <a:t> </a:t>
            </a:r>
            <a:r>
              <a:rPr lang="en-US" sz="1600" dirty="0">
                <a:solidFill>
                  <a:prstClr val="black"/>
                </a:solidFill>
                <a:ea typeface="ヒラギノ角ゴ ProN W3" charset="0"/>
                <a:cs typeface="Segoe UI"/>
                <a:sym typeface="Gill Sans" charset="0"/>
              </a:rPr>
              <a:t>Most US states are not well equipped to serve people who need unemployed benefits. The web sites are overwhelmed and often no one is available to answer questions. Going forward, after covid-19, the unemployment benefit system should not only be modernized but also made more flexible to cover more workers, such as furloughed workers, freelancers, and independent contractors.</a:t>
            </a:r>
            <a:endParaRPr kumimoji="0" lang="en-US" sz="1600" b="0" i="0" u="none" strike="noStrike" kern="1200" cap="none" spc="0" normalizeH="0" baseline="0" noProof="0" dirty="0">
              <a:ln>
                <a:noFill/>
              </a:ln>
              <a:solidFill>
                <a:prstClr val="black"/>
              </a:solidFill>
              <a:effectLst/>
              <a:uLnTx/>
              <a:uFillTx/>
              <a:latin typeface="Arial" panose="020B0604020202020204"/>
              <a:ea typeface="ヒラギノ角ゴ ProN W3" charset="0"/>
              <a:cs typeface="Segoe UI"/>
              <a:sym typeface="Gill Sans" charset="0"/>
            </a:endParaRPr>
          </a:p>
        </p:txBody>
      </p:sp>
      <p:graphicFrame>
        <p:nvGraphicFramePr>
          <p:cNvPr id="9" name="Chart 8">
            <a:extLst>
              <a:ext uri="{FF2B5EF4-FFF2-40B4-BE49-F238E27FC236}">
                <a16:creationId xmlns:a16="http://schemas.microsoft.com/office/drawing/2014/main" id="{D79EC5B1-2DFA-6242-AFEE-84FD1DC07CF2}"/>
              </a:ext>
            </a:extLst>
          </p:cNvPr>
          <p:cNvGraphicFramePr/>
          <p:nvPr>
            <p:extLst>
              <p:ext uri="{D42A27DB-BD31-4B8C-83A1-F6EECF244321}">
                <p14:modId xmlns:p14="http://schemas.microsoft.com/office/powerpoint/2010/main" val="3713405734"/>
              </p:ext>
            </p:extLst>
          </p:nvPr>
        </p:nvGraphicFramePr>
        <p:xfrm>
          <a:off x="-532356" y="2424257"/>
          <a:ext cx="11323285" cy="4008329"/>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CE95C887-2D08-7E42-B9A2-3226D7E90723}"/>
              </a:ext>
            </a:extLst>
          </p:cNvPr>
          <p:cNvSpPr/>
          <p:nvPr/>
        </p:nvSpPr>
        <p:spPr bwMode="auto">
          <a:xfrm>
            <a:off x="8642958" y="2944087"/>
            <a:ext cx="3206663" cy="3300608"/>
          </a:xfrm>
          <a:prstGeom prst="rect">
            <a:avLst/>
          </a:prstGeom>
          <a:solidFill>
            <a:schemeClr val="bg1"/>
          </a:solidFill>
          <a:ln w="76200" cap="flat" cmpd="sng" algn="ctr">
            <a:solidFill>
              <a:srgbClr val="7030A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r>
              <a:rPr lang="en-US" sz="2000" dirty="0"/>
              <a:t>Republicans (32%) are just as likely as Democrats (33%) to be applying for unemployment</a:t>
            </a:r>
          </a:p>
          <a:p>
            <a:pPr algn="ctr" fontAlgn="base">
              <a:spcBef>
                <a:spcPct val="0"/>
              </a:spcBef>
              <a:spcAft>
                <a:spcPct val="0"/>
              </a:spcAft>
            </a:pPr>
            <a:r>
              <a:rPr lang="en-US" sz="2000" dirty="0"/>
              <a:t>benefits at this time. </a:t>
            </a:r>
          </a:p>
          <a:p>
            <a:pPr algn="ctr" fontAlgn="base">
              <a:spcBef>
                <a:spcPct val="0"/>
              </a:spcBef>
              <a:spcAft>
                <a:spcPct val="0"/>
              </a:spcAft>
            </a:pPr>
            <a:r>
              <a:rPr lang="en-US" sz="2000" dirty="0"/>
              <a:t>Many moderate and conservative voters not just engaged – many are now committed.  </a:t>
            </a:r>
            <a:endParaRPr kumimoji="0" lang="en-US" sz="2000" b="0" i="0" u="none" strike="noStrike" cap="none" normalizeH="0" baseline="0" dirty="0">
              <a:ln>
                <a:noFill/>
              </a:ln>
              <a:solidFill>
                <a:schemeClr val="bg1"/>
              </a:solidFill>
              <a:effectLst/>
              <a:latin typeface="Segoe UI"/>
              <a:ea typeface="ヒラギノ角ゴ ProN W3" charset="0"/>
              <a:cs typeface="Segoe UI"/>
              <a:sym typeface="Gill Sans" charset="0"/>
            </a:endParaRPr>
          </a:p>
        </p:txBody>
      </p:sp>
      <p:sp>
        <p:nvSpPr>
          <p:cNvPr id="8" name="Speech Bubble: Rectangle 20">
            <a:extLst>
              <a:ext uri="{FF2B5EF4-FFF2-40B4-BE49-F238E27FC236}">
                <a16:creationId xmlns:a16="http://schemas.microsoft.com/office/drawing/2014/main" id="{113D55C5-BFB1-0545-9246-798E100B0BB5}"/>
              </a:ext>
            </a:extLst>
          </p:cNvPr>
          <p:cNvSpPr/>
          <p:nvPr/>
        </p:nvSpPr>
        <p:spPr bwMode="auto">
          <a:xfrm>
            <a:off x="8501771" y="953233"/>
            <a:ext cx="3489036" cy="1496586"/>
          </a:xfrm>
          <a:prstGeom prst="wedgeRectCallout">
            <a:avLst>
              <a:gd name="adj1" fmla="val 36398"/>
              <a:gd name="adj2" fmla="val 47594"/>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sz="1400" b="1" dirty="0">
                <a:solidFill>
                  <a:schemeClr val="bg1"/>
                </a:solidFill>
                <a:ea typeface="ヒラギノ角ゴ ProN W3" charset="0"/>
                <a:cs typeface="Segoe UI"/>
                <a:sym typeface="Gill Sans" charset="0"/>
              </a:rPr>
              <a:t>Do you think the following would make a real and useful difference in the lives of people you know, sounds like a good idea for people you know but not game changing, probably not be a good idea, or is a terrible idea?</a:t>
            </a:r>
          </a:p>
        </p:txBody>
      </p:sp>
    </p:spTree>
    <p:extLst>
      <p:ext uri="{BB962C8B-B14F-4D97-AF65-F5344CB8AC3E}">
        <p14:creationId xmlns:p14="http://schemas.microsoft.com/office/powerpoint/2010/main" val="424929829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114300" y="247736"/>
            <a:ext cx="11963400" cy="718760"/>
          </a:xfrm>
        </p:spPr>
        <p:txBody>
          <a:bodyPr/>
          <a:lstStyle/>
          <a:p>
            <a:r>
              <a:rPr lang="en-US" sz="2400" dirty="0">
                <a:solidFill>
                  <a:srgbClr val="16669B"/>
                </a:solidFill>
              </a:rPr>
              <a:t>1B. Major modification to unemployment benefit system, similar to Sen. Hawley’s proposal, wide bi-partisan support</a:t>
            </a:r>
            <a:endParaRPr lang="en-US" sz="2400" dirty="0"/>
          </a:p>
        </p:txBody>
      </p:sp>
      <p:graphicFrame>
        <p:nvGraphicFramePr>
          <p:cNvPr id="7" name="Chart 6">
            <a:extLst>
              <a:ext uri="{FF2B5EF4-FFF2-40B4-BE49-F238E27FC236}">
                <a16:creationId xmlns:a16="http://schemas.microsoft.com/office/drawing/2014/main" id="{5E45292F-9AE9-4832-9027-C372C9F95395}"/>
              </a:ext>
            </a:extLst>
          </p:cNvPr>
          <p:cNvGraphicFramePr/>
          <p:nvPr/>
        </p:nvGraphicFramePr>
        <p:xfrm>
          <a:off x="1109932" y="2544557"/>
          <a:ext cx="6981529" cy="4586707"/>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a:extLst>
              <a:ext uri="{FF2B5EF4-FFF2-40B4-BE49-F238E27FC236}">
                <a16:creationId xmlns:a16="http://schemas.microsoft.com/office/drawing/2014/main" id="{89C2626B-55AC-C049-8777-CCEC026BAA85}"/>
              </a:ext>
            </a:extLst>
          </p:cNvPr>
          <p:cNvSpPr/>
          <p:nvPr/>
        </p:nvSpPr>
        <p:spPr bwMode="auto">
          <a:xfrm>
            <a:off x="805133" y="1046857"/>
            <a:ext cx="9062767" cy="1198009"/>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sz="1600" dirty="0">
                <a:ea typeface="ヒラギノ角ゴ ProN W3" charset="0"/>
                <a:cs typeface="Segoe UI"/>
                <a:sym typeface="Gill Sans" charset="0"/>
              </a:rPr>
              <a:t>…use payroll tax rebates to cover 80 percent of employer wage costs, up to $50,000 annual pay with a sliding scale to cover…above $50,000. Employees still get paid by their employers like today. This puts money directly in the pockets of the employees who don’t have current work while ensuring the business survives. Unemployment benefits don’t ensure the business survives.</a:t>
            </a:r>
          </a:p>
        </p:txBody>
      </p:sp>
      <p:graphicFrame>
        <p:nvGraphicFramePr>
          <p:cNvPr id="11" name="Chart 10">
            <a:extLst>
              <a:ext uri="{FF2B5EF4-FFF2-40B4-BE49-F238E27FC236}">
                <a16:creationId xmlns:a16="http://schemas.microsoft.com/office/drawing/2014/main" id="{75BA850D-2D1D-F84C-B091-CACAE072A158}"/>
              </a:ext>
            </a:extLst>
          </p:cNvPr>
          <p:cNvGraphicFramePr/>
          <p:nvPr>
            <p:extLst>
              <p:ext uri="{D42A27DB-BD31-4B8C-83A1-F6EECF244321}">
                <p14:modId xmlns:p14="http://schemas.microsoft.com/office/powerpoint/2010/main" val="3763606484"/>
              </p:ext>
            </p:extLst>
          </p:nvPr>
        </p:nvGraphicFramePr>
        <p:xfrm>
          <a:off x="293090" y="2434143"/>
          <a:ext cx="5802910" cy="415732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93B9CA21-8092-4F4D-A4B6-677E53D26F58}"/>
              </a:ext>
            </a:extLst>
          </p:cNvPr>
          <p:cNvGraphicFramePr/>
          <p:nvPr>
            <p:extLst>
              <p:ext uri="{D42A27DB-BD31-4B8C-83A1-F6EECF244321}">
                <p14:modId xmlns:p14="http://schemas.microsoft.com/office/powerpoint/2010/main" val="3250409722"/>
              </p:ext>
            </p:extLst>
          </p:nvPr>
        </p:nvGraphicFramePr>
        <p:xfrm>
          <a:off x="5787383" y="3489332"/>
          <a:ext cx="6079625" cy="3222765"/>
        </p:xfrm>
        <a:graphic>
          <a:graphicData uri="http://schemas.openxmlformats.org/drawingml/2006/chart">
            <c:chart xmlns:c="http://schemas.openxmlformats.org/drawingml/2006/chart" xmlns:r="http://schemas.openxmlformats.org/officeDocument/2006/relationships" r:id="rId5"/>
          </a:graphicData>
        </a:graphic>
      </p:graphicFrame>
      <p:sp>
        <p:nvSpPr>
          <p:cNvPr id="9" name="Speech Bubble: Rectangle 20">
            <a:extLst>
              <a:ext uri="{FF2B5EF4-FFF2-40B4-BE49-F238E27FC236}">
                <a16:creationId xmlns:a16="http://schemas.microsoft.com/office/drawing/2014/main" id="{5C988255-2652-B144-9FD9-C22BFDE08826}"/>
              </a:ext>
            </a:extLst>
          </p:cNvPr>
          <p:cNvSpPr/>
          <p:nvPr/>
        </p:nvSpPr>
        <p:spPr bwMode="auto">
          <a:xfrm>
            <a:off x="9278111" y="2492642"/>
            <a:ext cx="1983325" cy="936358"/>
          </a:xfrm>
          <a:prstGeom prst="wedgeRectCallout">
            <a:avLst>
              <a:gd name="adj1" fmla="val 36398"/>
              <a:gd name="adj2" fmla="val 47594"/>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400" b="1" dirty="0">
                <a:solidFill>
                  <a:prstClr val="white"/>
                </a:solidFill>
                <a:latin typeface="Arial" panose="020B0604020202020204"/>
                <a:ea typeface="ヒラギノ角ゴ ProN W3" charset="0"/>
                <a:cs typeface="Segoe UI"/>
                <a:sym typeface="Gill Sans" charset="0"/>
              </a:rPr>
              <a:t>Likely voters who chose “a real and useful difference”</a:t>
            </a:r>
            <a:endParaRPr kumimoji="0" lang="en-US" sz="1400" b="1" i="0" u="none" strike="noStrike" kern="1200" cap="none" spc="0" normalizeH="0" baseline="0" noProof="0" dirty="0">
              <a:ln>
                <a:noFill/>
              </a:ln>
              <a:solidFill>
                <a:prstClr val="white"/>
              </a:solidFill>
              <a:effectLst/>
              <a:uLnTx/>
              <a:uFillTx/>
              <a:latin typeface="Arial" panose="020B0604020202020204"/>
              <a:ea typeface="ヒラギノ角ゴ ProN W3" charset="0"/>
              <a:cs typeface="Segoe UI"/>
              <a:sym typeface="Gill Sans" charset="0"/>
            </a:endParaRPr>
          </a:p>
        </p:txBody>
      </p:sp>
    </p:spTree>
    <p:extLst>
      <p:ext uri="{BB962C8B-B14F-4D97-AF65-F5344CB8AC3E}">
        <p14:creationId xmlns:p14="http://schemas.microsoft.com/office/powerpoint/2010/main" val="341358257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227197" y="74675"/>
            <a:ext cx="12480458" cy="996150"/>
          </a:xfrm>
        </p:spPr>
        <p:txBody>
          <a:bodyPr/>
          <a:lstStyle/>
          <a:p>
            <a:r>
              <a:rPr lang="en-US" dirty="0"/>
              <a:t>2. Professional licensing reform viewed by voters of every type and ideology as a “real and useful” change. Retired also</a:t>
            </a:r>
          </a:p>
        </p:txBody>
      </p:sp>
      <p:graphicFrame>
        <p:nvGraphicFramePr>
          <p:cNvPr id="5" name="Chart 4">
            <a:extLst>
              <a:ext uri="{FF2B5EF4-FFF2-40B4-BE49-F238E27FC236}">
                <a16:creationId xmlns:a16="http://schemas.microsoft.com/office/drawing/2014/main" id="{5E0A5F46-9EE6-4447-AA57-EBBDE4564B13}"/>
              </a:ext>
            </a:extLst>
          </p:cNvPr>
          <p:cNvGraphicFramePr/>
          <p:nvPr>
            <p:extLst>
              <p:ext uri="{D42A27DB-BD31-4B8C-83A1-F6EECF244321}">
                <p14:modId xmlns:p14="http://schemas.microsoft.com/office/powerpoint/2010/main" val="4058929484"/>
              </p:ext>
            </p:extLst>
          </p:nvPr>
        </p:nvGraphicFramePr>
        <p:xfrm>
          <a:off x="5230126" y="2641297"/>
          <a:ext cx="6734677" cy="3614476"/>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a:extLst>
              <a:ext uri="{FF2B5EF4-FFF2-40B4-BE49-F238E27FC236}">
                <a16:creationId xmlns:a16="http://schemas.microsoft.com/office/drawing/2014/main" id="{103EC1D2-BC60-4E4E-90E1-EECCF5263E64}"/>
              </a:ext>
            </a:extLst>
          </p:cNvPr>
          <p:cNvSpPr/>
          <p:nvPr/>
        </p:nvSpPr>
        <p:spPr bwMode="auto">
          <a:xfrm>
            <a:off x="5230126" y="1024810"/>
            <a:ext cx="5941922" cy="1052801"/>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sz="1600" dirty="0">
                <a:solidFill>
                  <a:prstClr val="black"/>
                </a:solidFill>
                <a:ea typeface="ヒラギノ角ゴ ProN W3" charset="0"/>
                <a:cs typeface="Segoe UI"/>
                <a:sym typeface="Gill Sans" charset="0"/>
              </a:rPr>
              <a:t> The covid-19 crisis has taught us that it is time to change state-by-state licensing laws so it is easier for physicians, nurses, med techs, and other useful licensed and certified positions to practice across state lines.</a:t>
            </a:r>
            <a:endParaRPr kumimoji="0" lang="en-US" sz="1600" b="0" i="0" u="none" strike="noStrike" kern="1200" cap="none" spc="0" normalizeH="0" baseline="0" noProof="0" dirty="0">
              <a:ln>
                <a:noFill/>
              </a:ln>
              <a:solidFill>
                <a:prstClr val="black"/>
              </a:solidFill>
              <a:effectLst/>
              <a:uLnTx/>
              <a:uFillTx/>
              <a:latin typeface="Arial" panose="020B0604020202020204"/>
              <a:ea typeface="ヒラギノ角ゴ ProN W3" charset="0"/>
              <a:cs typeface="Segoe UI"/>
              <a:sym typeface="Gill Sans" charset="0"/>
            </a:endParaRPr>
          </a:p>
        </p:txBody>
      </p:sp>
      <p:graphicFrame>
        <p:nvGraphicFramePr>
          <p:cNvPr id="9" name="Chart 8">
            <a:extLst>
              <a:ext uri="{FF2B5EF4-FFF2-40B4-BE49-F238E27FC236}">
                <a16:creationId xmlns:a16="http://schemas.microsoft.com/office/drawing/2014/main" id="{D79EC5B1-2DFA-6242-AFEE-84FD1DC07CF2}"/>
              </a:ext>
            </a:extLst>
          </p:cNvPr>
          <p:cNvGraphicFramePr/>
          <p:nvPr>
            <p:extLst>
              <p:ext uri="{D42A27DB-BD31-4B8C-83A1-F6EECF244321}">
                <p14:modId xmlns:p14="http://schemas.microsoft.com/office/powerpoint/2010/main" val="3186226379"/>
              </p:ext>
            </p:extLst>
          </p:nvPr>
        </p:nvGraphicFramePr>
        <p:xfrm>
          <a:off x="227197" y="2338380"/>
          <a:ext cx="5225644" cy="4220310"/>
        </p:xfrm>
        <a:graphic>
          <a:graphicData uri="http://schemas.openxmlformats.org/drawingml/2006/chart">
            <c:chart xmlns:c="http://schemas.openxmlformats.org/drawingml/2006/chart" xmlns:r="http://schemas.openxmlformats.org/officeDocument/2006/relationships" r:id="rId4"/>
          </a:graphicData>
        </a:graphic>
      </p:graphicFrame>
      <p:sp>
        <p:nvSpPr>
          <p:cNvPr id="10" name="Speech Bubble: Rectangle 20">
            <a:extLst>
              <a:ext uri="{FF2B5EF4-FFF2-40B4-BE49-F238E27FC236}">
                <a16:creationId xmlns:a16="http://schemas.microsoft.com/office/drawing/2014/main" id="{C755F765-5086-6D49-A00C-61DAEA517CAA}"/>
              </a:ext>
            </a:extLst>
          </p:cNvPr>
          <p:cNvSpPr/>
          <p:nvPr/>
        </p:nvSpPr>
        <p:spPr bwMode="auto">
          <a:xfrm>
            <a:off x="8881632" y="2376406"/>
            <a:ext cx="1983325" cy="1153158"/>
          </a:xfrm>
          <a:prstGeom prst="wedgeRectCallout">
            <a:avLst>
              <a:gd name="adj1" fmla="val 37839"/>
              <a:gd name="adj2" fmla="val 47594"/>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400" b="1" dirty="0">
                <a:solidFill>
                  <a:prstClr val="white"/>
                </a:solidFill>
                <a:latin typeface="Arial" panose="020B0604020202020204"/>
                <a:ea typeface="ヒラギノ角ゴ ProN W3" charset="0"/>
                <a:cs typeface="Segoe UI"/>
                <a:sym typeface="Gill Sans" charset="0"/>
              </a:rPr>
              <a:t>Likely voters who chose “a real and useful difference”</a:t>
            </a:r>
            <a:endParaRPr kumimoji="0" lang="en-US" sz="1400" b="1" i="0" u="none" strike="noStrike" kern="1200" cap="none" spc="0" normalizeH="0" baseline="0" noProof="0" dirty="0">
              <a:ln>
                <a:noFill/>
              </a:ln>
              <a:solidFill>
                <a:prstClr val="white"/>
              </a:solidFill>
              <a:effectLst/>
              <a:uLnTx/>
              <a:uFillTx/>
              <a:latin typeface="Arial" panose="020B0604020202020204"/>
              <a:ea typeface="ヒラギノ角ゴ ProN W3" charset="0"/>
              <a:cs typeface="Segoe UI"/>
              <a:sym typeface="Gill Sans" charset="0"/>
            </a:endParaRPr>
          </a:p>
        </p:txBody>
      </p:sp>
    </p:spTree>
    <p:extLst>
      <p:ext uri="{BB962C8B-B14F-4D97-AF65-F5344CB8AC3E}">
        <p14:creationId xmlns:p14="http://schemas.microsoft.com/office/powerpoint/2010/main" val="97420778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0240"/>
            <a:ext cx="10367795" cy="718760"/>
          </a:xfrm>
        </p:spPr>
        <p:txBody>
          <a:bodyPr>
            <a:normAutofit/>
          </a:bodyPr>
          <a:lstStyle/>
          <a:p>
            <a:r>
              <a:rPr lang="en-US" sz="2400" dirty="0">
                <a:solidFill>
                  <a:srgbClr val="16669B"/>
                </a:solidFill>
              </a:rPr>
              <a:t>Methodology</a:t>
            </a:r>
          </a:p>
        </p:txBody>
      </p:sp>
      <p:sp>
        <p:nvSpPr>
          <p:cNvPr id="5" name="Content Placeholder 4"/>
          <p:cNvSpPr>
            <a:spLocks noGrp="1"/>
          </p:cNvSpPr>
          <p:nvPr>
            <p:ph sz="quarter" idx="20"/>
          </p:nvPr>
        </p:nvSpPr>
        <p:spPr>
          <a:xfrm>
            <a:off x="912103" y="1219200"/>
            <a:ext cx="10367795" cy="4343400"/>
          </a:xfrm>
        </p:spPr>
        <p:txBody>
          <a:bodyPr/>
          <a:lstStyle/>
          <a:p>
            <a:pPr algn="l"/>
            <a:r>
              <a:rPr lang="en-US" sz="2400" dirty="0">
                <a:solidFill>
                  <a:srgbClr val="000000"/>
                </a:solidFill>
              </a:rPr>
              <a:t>Pierrepont Consulting &amp; Analytics LLC conducted 1200 online national interviews from May 11–17 2020 among n=1200 U.S. likely voters. The interviews were fielded by Dynata, the world’s largest first-party data gathering platform, based in Utah. </a:t>
            </a:r>
          </a:p>
          <a:p>
            <a:pPr algn="l"/>
            <a:endParaRPr lang="en-US" sz="2400" dirty="0">
              <a:solidFill>
                <a:srgbClr val="000000"/>
              </a:solidFill>
            </a:endParaRPr>
          </a:p>
          <a:p>
            <a:pPr algn="l"/>
            <a:r>
              <a:rPr lang="en-US" sz="2400" dirty="0">
                <a:solidFill>
                  <a:srgbClr val="000000"/>
                </a:solidFill>
              </a:rPr>
              <a:t>The overall margin of error is +/- 2.83% at the 95% confidence level and higher for subgroups. Nineteen times out of twenty the overall survey results would not vary more than about plus or minus three percentages points if it were possible to interview all U.S. likely voters. </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29801" y="4748766"/>
            <a:ext cx="932397" cy="966234"/>
          </a:xfrm>
          <a:prstGeom prst="rect">
            <a:avLst/>
          </a:prstGeom>
        </p:spPr>
      </p:pic>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r="23786" b="17137"/>
          <a:stretch/>
        </p:blipFill>
        <p:spPr>
          <a:xfrm rot="3858017">
            <a:off x="4389581" y="4783286"/>
            <a:ext cx="1810801" cy="1968781"/>
          </a:xfrm>
          <a:prstGeom prst="rect">
            <a:avLst/>
          </a:prstGeom>
        </p:spPr>
      </p:pic>
      <p:pic>
        <p:nvPicPr>
          <p:cNvPr id="7" name="Picture 6">
            <a:extLst>
              <a:ext uri="{FF2B5EF4-FFF2-40B4-BE49-F238E27FC236}">
                <a16:creationId xmlns:a16="http://schemas.microsoft.com/office/drawing/2014/main" id="{7B159170-E6C1-4D73-BACB-FD28C460079D}"/>
              </a:ext>
            </a:extLst>
          </p:cNvPr>
          <p:cNvPicPr>
            <a:picLocks noChangeAspect="1"/>
          </p:cNvPicPr>
          <p:nvPr/>
        </p:nvPicPr>
        <p:blipFill>
          <a:blip r:embed="rId5"/>
          <a:stretch>
            <a:fillRect/>
          </a:stretch>
        </p:blipFill>
        <p:spPr>
          <a:xfrm>
            <a:off x="10625008" y="6324600"/>
            <a:ext cx="936478" cy="460873"/>
          </a:xfrm>
          <a:prstGeom prst="rect">
            <a:avLst/>
          </a:prstGeom>
          <a:solidFill>
            <a:schemeClr val="tx1"/>
          </a:solidFill>
          <a:effectLst>
            <a:outerShdw blurRad="50800" dist="50800" dir="5400000" algn="ctr" rotWithShape="0">
              <a:schemeClr val="bg1"/>
            </a:outerShdw>
          </a:effectLst>
        </p:spPr>
      </p:pic>
    </p:spTree>
    <p:extLst>
      <p:ext uri="{BB962C8B-B14F-4D97-AF65-F5344CB8AC3E}">
        <p14:creationId xmlns:p14="http://schemas.microsoft.com/office/powerpoint/2010/main" val="205983714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227196" y="74675"/>
            <a:ext cx="11964803" cy="996150"/>
          </a:xfrm>
        </p:spPr>
        <p:txBody>
          <a:bodyPr/>
          <a:lstStyle/>
          <a:p>
            <a:r>
              <a:rPr lang="en-US" dirty="0"/>
              <a:t>3. 401(k) retirement savings portability a “real and useful” difference that fits 21</a:t>
            </a:r>
            <a:r>
              <a:rPr lang="en-US" baseline="30000" dirty="0"/>
              <a:t>st</a:t>
            </a:r>
            <a:r>
              <a:rPr lang="en-US" dirty="0"/>
              <a:t> C workplace. Retirees supportive as well as “job hurt”</a:t>
            </a:r>
          </a:p>
        </p:txBody>
      </p:sp>
      <p:graphicFrame>
        <p:nvGraphicFramePr>
          <p:cNvPr id="5" name="Chart 4">
            <a:extLst>
              <a:ext uri="{FF2B5EF4-FFF2-40B4-BE49-F238E27FC236}">
                <a16:creationId xmlns:a16="http://schemas.microsoft.com/office/drawing/2014/main" id="{5E0A5F46-9EE6-4447-AA57-EBBDE4564B13}"/>
              </a:ext>
            </a:extLst>
          </p:cNvPr>
          <p:cNvGraphicFramePr/>
          <p:nvPr>
            <p:extLst>
              <p:ext uri="{D42A27DB-BD31-4B8C-83A1-F6EECF244321}">
                <p14:modId xmlns:p14="http://schemas.microsoft.com/office/powerpoint/2010/main" val="3921335049"/>
              </p:ext>
            </p:extLst>
          </p:nvPr>
        </p:nvGraphicFramePr>
        <p:xfrm>
          <a:off x="5177122" y="2489982"/>
          <a:ext cx="7014878" cy="3806033"/>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a:extLst>
              <a:ext uri="{FF2B5EF4-FFF2-40B4-BE49-F238E27FC236}">
                <a16:creationId xmlns:a16="http://schemas.microsoft.com/office/drawing/2014/main" id="{103EC1D2-BC60-4E4E-90E1-EECCF5263E64}"/>
              </a:ext>
            </a:extLst>
          </p:cNvPr>
          <p:cNvSpPr/>
          <p:nvPr/>
        </p:nvSpPr>
        <p:spPr bwMode="auto">
          <a:xfrm>
            <a:off x="5443539" y="1178202"/>
            <a:ext cx="5941922" cy="1052801"/>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sz="1600" dirty="0">
                <a:solidFill>
                  <a:prstClr val="black"/>
                </a:solidFill>
                <a:ea typeface="ヒラギノ角ゴ ProN W3" charset="0"/>
                <a:cs typeface="Segoe UI"/>
                <a:sym typeface="Gill Sans" charset="0"/>
              </a:rPr>
              <a:t> Change the tax code to ensure that 401(k) retirement accounts follow workers from job to job so that they are always growing retirement savings. Also make it easier to develop 401(k) type savings plans for people with multiple employers.</a:t>
            </a:r>
            <a:endParaRPr kumimoji="0" lang="en-US" sz="1600" b="0" i="0" u="none" strike="noStrike" kern="1200" cap="none" spc="0" normalizeH="0" baseline="0" noProof="0" dirty="0">
              <a:ln>
                <a:noFill/>
              </a:ln>
              <a:solidFill>
                <a:prstClr val="black"/>
              </a:solidFill>
              <a:effectLst/>
              <a:uLnTx/>
              <a:uFillTx/>
              <a:latin typeface="Arial" panose="020B0604020202020204"/>
              <a:ea typeface="ヒラギノ角ゴ ProN W3" charset="0"/>
              <a:cs typeface="Segoe UI"/>
              <a:sym typeface="Gill Sans" charset="0"/>
            </a:endParaRPr>
          </a:p>
        </p:txBody>
      </p:sp>
      <p:graphicFrame>
        <p:nvGraphicFramePr>
          <p:cNvPr id="9" name="Chart 8">
            <a:extLst>
              <a:ext uri="{FF2B5EF4-FFF2-40B4-BE49-F238E27FC236}">
                <a16:creationId xmlns:a16="http://schemas.microsoft.com/office/drawing/2014/main" id="{D79EC5B1-2DFA-6242-AFEE-84FD1DC07CF2}"/>
              </a:ext>
            </a:extLst>
          </p:cNvPr>
          <p:cNvGraphicFramePr/>
          <p:nvPr>
            <p:extLst>
              <p:ext uri="{D42A27DB-BD31-4B8C-83A1-F6EECF244321}">
                <p14:modId xmlns:p14="http://schemas.microsoft.com/office/powerpoint/2010/main" val="3399618614"/>
              </p:ext>
            </p:extLst>
          </p:nvPr>
        </p:nvGraphicFramePr>
        <p:xfrm>
          <a:off x="161624" y="2489981"/>
          <a:ext cx="5281915" cy="3806033"/>
        </p:xfrm>
        <a:graphic>
          <a:graphicData uri="http://schemas.openxmlformats.org/drawingml/2006/chart">
            <c:chart xmlns:c="http://schemas.openxmlformats.org/drawingml/2006/chart" xmlns:r="http://schemas.openxmlformats.org/officeDocument/2006/relationships" r:id="rId4"/>
          </a:graphicData>
        </a:graphic>
      </p:graphicFrame>
      <p:sp>
        <p:nvSpPr>
          <p:cNvPr id="10" name="Speech Bubble: Rectangle 20">
            <a:extLst>
              <a:ext uri="{FF2B5EF4-FFF2-40B4-BE49-F238E27FC236}">
                <a16:creationId xmlns:a16="http://schemas.microsoft.com/office/drawing/2014/main" id="{C755F765-5086-6D49-A00C-61DAEA517CAA}"/>
              </a:ext>
            </a:extLst>
          </p:cNvPr>
          <p:cNvSpPr/>
          <p:nvPr/>
        </p:nvSpPr>
        <p:spPr bwMode="auto">
          <a:xfrm>
            <a:off x="8045418" y="2489982"/>
            <a:ext cx="1872305" cy="973159"/>
          </a:xfrm>
          <a:prstGeom prst="wedgeRectCallout">
            <a:avLst>
              <a:gd name="adj1" fmla="val -44517"/>
              <a:gd name="adj2" fmla="val 26873"/>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400" b="1" dirty="0">
                <a:solidFill>
                  <a:prstClr val="white"/>
                </a:solidFill>
                <a:latin typeface="Arial" panose="020B0604020202020204"/>
                <a:ea typeface="ヒラギノ角ゴ ProN W3" charset="0"/>
                <a:cs typeface="Segoe UI"/>
                <a:sym typeface="Gill Sans" charset="0"/>
              </a:rPr>
              <a:t>Likely voters who chose “a real and useful difference”</a:t>
            </a:r>
            <a:endParaRPr kumimoji="0" lang="en-US" sz="1400" b="1" i="0" u="none" strike="noStrike" kern="1200" cap="none" spc="0" normalizeH="0" baseline="0" noProof="0" dirty="0">
              <a:ln>
                <a:noFill/>
              </a:ln>
              <a:solidFill>
                <a:prstClr val="white"/>
              </a:solidFill>
              <a:effectLst/>
              <a:uLnTx/>
              <a:uFillTx/>
              <a:latin typeface="Arial" panose="020B0604020202020204"/>
              <a:ea typeface="ヒラギノ角ゴ ProN W3" charset="0"/>
              <a:cs typeface="Segoe UI"/>
              <a:sym typeface="Gill Sans" charset="0"/>
            </a:endParaRPr>
          </a:p>
        </p:txBody>
      </p:sp>
    </p:spTree>
    <p:extLst>
      <p:ext uri="{BB962C8B-B14F-4D97-AF65-F5344CB8AC3E}">
        <p14:creationId xmlns:p14="http://schemas.microsoft.com/office/powerpoint/2010/main" val="348627287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227197" y="74675"/>
            <a:ext cx="11874362" cy="996150"/>
          </a:xfrm>
        </p:spPr>
        <p:txBody>
          <a:bodyPr/>
          <a:lstStyle/>
          <a:p>
            <a:r>
              <a:rPr lang="en-US" dirty="0"/>
              <a:t>4. Extend Family &amp; Medical sick leave: popular with Hispanics, one parent HH, younger voters, and “job hurt”  Also Ds, Rs, and Is</a:t>
            </a:r>
            <a:br>
              <a:rPr lang="en-US" dirty="0"/>
            </a:br>
            <a:endParaRPr lang="en-US" dirty="0"/>
          </a:p>
        </p:txBody>
      </p:sp>
      <p:graphicFrame>
        <p:nvGraphicFramePr>
          <p:cNvPr id="5" name="Chart 4">
            <a:extLst>
              <a:ext uri="{FF2B5EF4-FFF2-40B4-BE49-F238E27FC236}">
                <a16:creationId xmlns:a16="http://schemas.microsoft.com/office/drawing/2014/main" id="{13D1D95B-43A2-564F-BB00-B93B45C1FB24}"/>
              </a:ext>
            </a:extLst>
          </p:cNvPr>
          <p:cNvGraphicFramePr/>
          <p:nvPr>
            <p:extLst>
              <p:ext uri="{D42A27DB-BD31-4B8C-83A1-F6EECF244321}">
                <p14:modId xmlns:p14="http://schemas.microsoft.com/office/powerpoint/2010/main" val="4223702"/>
              </p:ext>
            </p:extLst>
          </p:nvPr>
        </p:nvGraphicFramePr>
        <p:xfrm>
          <a:off x="5050302" y="2549442"/>
          <a:ext cx="7051257" cy="3806033"/>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C5A671C2-EAFD-9744-9C73-34EA66272E78}"/>
              </a:ext>
            </a:extLst>
          </p:cNvPr>
          <p:cNvSpPr/>
          <p:nvPr/>
        </p:nvSpPr>
        <p:spPr bwMode="auto">
          <a:xfrm>
            <a:off x="2071688" y="1011181"/>
            <a:ext cx="8917081" cy="1122658"/>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sz="1600" dirty="0">
                <a:solidFill>
                  <a:prstClr val="black"/>
                </a:solidFill>
                <a:ea typeface="ヒラギノ角ゴ ProN W3" charset="0"/>
                <a:cs typeface="Segoe UI"/>
                <a:sym typeface="Gill Sans" charset="0"/>
              </a:rPr>
              <a:t> As part of the covid-19 crisis, far more employees are now eligible to take up to two weeks paid sick leave or family and medical leave if someone in the household is under covid-19 quarantine. Keep a paid-leave benefit after the corona crisis ends, but create an employer tax incentive so that it is less likely to hurt job creation.</a:t>
            </a:r>
            <a:endParaRPr kumimoji="0" lang="en-US" sz="1600" b="0" i="0" u="none" strike="noStrike" kern="1200" cap="none" spc="0" normalizeH="0" baseline="0" noProof="0" dirty="0">
              <a:ln>
                <a:noFill/>
              </a:ln>
              <a:solidFill>
                <a:prstClr val="black"/>
              </a:solidFill>
              <a:effectLst/>
              <a:uLnTx/>
              <a:uFillTx/>
              <a:latin typeface="Arial" panose="020B0604020202020204"/>
              <a:ea typeface="ヒラギノ角ゴ ProN W3" charset="0"/>
              <a:cs typeface="Segoe UI"/>
              <a:sym typeface="Gill Sans" charset="0"/>
            </a:endParaRPr>
          </a:p>
        </p:txBody>
      </p:sp>
      <p:graphicFrame>
        <p:nvGraphicFramePr>
          <p:cNvPr id="7" name="Chart 6">
            <a:extLst>
              <a:ext uri="{FF2B5EF4-FFF2-40B4-BE49-F238E27FC236}">
                <a16:creationId xmlns:a16="http://schemas.microsoft.com/office/drawing/2014/main" id="{E11C1744-FAE2-264F-8FF6-BCD10EA7845D}"/>
              </a:ext>
            </a:extLst>
          </p:cNvPr>
          <p:cNvGraphicFramePr/>
          <p:nvPr>
            <p:extLst>
              <p:ext uri="{D42A27DB-BD31-4B8C-83A1-F6EECF244321}">
                <p14:modId xmlns:p14="http://schemas.microsoft.com/office/powerpoint/2010/main" val="2259151625"/>
              </p:ext>
            </p:extLst>
          </p:nvPr>
        </p:nvGraphicFramePr>
        <p:xfrm>
          <a:off x="387365" y="2551790"/>
          <a:ext cx="5183442" cy="3557206"/>
        </p:xfrm>
        <a:graphic>
          <a:graphicData uri="http://schemas.openxmlformats.org/drawingml/2006/chart">
            <c:chart xmlns:c="http://schemas.openxmlformats.org/drawingml/2006/chart" xmlns:r="http://schemas.openxmlformats.org/officeDocument/2006/relationships" r:id="rId4"/>
          </a:graphicData>
        </a:graphic>
      </p:graphicFrame>
      <p:sp>
        <p:nvSpPr>
          <p:cNvPr id="9" name="Speech Bubble: Rectangle 20">
            <a:extLst>
              <a:ext uri="{FF2B5EF4-FFF2-40B4-BE49-F238E27FC236}">
                <a16:creationId xmlns:a16="http://schemas.microsoft.com/office/drawing/2014/main" id="{CAEFA56C-2C0B-8349-83AC-FEB3B88A6932}"/>
              </a:ext>
            </a:extLst>
          </p:cNvPr>
          <p:cNvSpPr/>
          <p:nvPr/>
        </p:nvSpPr>
        <p:spPr bwMode="auto">
          <a:xfrm>
            <a:off x="9005444" y="2275842"/>
            <a:ext cx="1983325" cy="1153158"/>
          </a:xfrm>
          <a:prstGeom prst="wedgeRectCallout">
            <a:avLst>
              <a:gd name="adj1" fmla="val 36398"/>
              <a:gd name="adj2" fmla="val 47594"/>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400" b="1" dirty="0">
                <a:solidFill>
                  <a:prstClr val="white"/>
                </a:solidFill>
                <a:latin typeface="Arial" panose="020B0604020202020204"/>
                <a:ea typeface="ヒラギノ角ゴ ProN W3" charset="0"/>
                <a:cs typeface="Segoe UI"/>
                <a:sym typeface="Gill Sans" charset="0"/>
              </a:rPr>
              <a:t>Likely voters who chose “a real and useful difference”</a:t>
            </a:r>
            <a:endParaRPr kumimoji="0" lang="en-US" sz="1400" b="1" i="0" u="none" strike="noStrike" kern="1200" cap="none" spc="0" normalizeH="0" baseline="0" noProof="0" dirty="0">
              <a:ln>
                <a:noFill/>
              </a:ln>
              <a:solidFill>
                <a:prstClr val="white"/>
              </a:solidFill>
              <a:effectLst/>
              <a:uLnTx/>
              <a:uFillTx/>
              <a:latin typeface="Arial" panose="020B0604020202020204"/>
              <a:ea typeface="ヒラギノ角ゴ ProN W3" charset="0"/>
              <a:cs typeface="Segoe UI"/>
              <a:sym typeface="Gill Sans" charset="0"/>
            </a:endParaRPr>
          </a:p>
        </p:txBody>
      </p:sp>
    </p:spTree>
    <p:extLst>
      <p:ext uri="{BB962C8B-B14F-4D97-AF65-F5344CB8AC3E}">
        <p14:creationId xmlns:p14="http://schemas.microsoft.com/office/powerpoint/2010/main" val="218241542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1628" y="0"/>
            <a:ext cx="11617890" cy="947360"/>
          </a:xfrm>
        </p:spPr>
        <p:txBody>
          <a:bodyPr/>
          <a:lstStyle/>
          <a:p>
            <a:r>
              <a:rPr lang="en-US" sz="2400" dirty="0">
                <a:solidFill>
                  <a:srgbClr val="16669B"/>
                </a:solidFill>
              </a:rPr>
              <a:t>S</a:t>
            </a:r>
            <a:r>
              <a:rPr lang="en-US" dirty="0"/>
              <a:t>trong “real and useful difference” support across party lines for four policy reforms, consensus-creating   </a:t>
            </a:r>
            <a:endParaRPr lang="en-US" sz="2400" dirty="0">
              <a:solidFill>
                <a:srgbClr val="16669B"/>
              </a:solidFill>
            </a:endParaRPr>
          </a:p>
        </p:txBody>
      </p:sp>
      <p:sp>
        <p:nvSpPr>
          <p:cNvPr id="5" name="Content Placeholder 4"/>
          <p:cNvSpPr>
            <a:spLocks noGrp="1"/>
          </p:cNvSpPr>
          <p:nvPr>
            <p:ph sz="quarter" idx="20"/>
          </p:nvPr>
        </p:nvSpPr>
        <p:spPr>
          <a:xfrm>
            <a:off x="967069" y="632563"/>
            <a:ext cx="11072531" cy="5787025"/>
          </a:xfrm>
        </p:spPr>
        <p:txBody>
          <a:bodyPr anchor="t"/>
          <a:lstStyle/>
          <a:p>
            <a:pPr marL="342900" indent="-342900" algn="l">
              <a:spcAft>
                <a:spcPts val="0"/>
              </a:spcAft>
              <a:buClr>
                <a:schemeClr val="tx2"/>
              </a:buClr>
              <a:buFont typeface="Wingdings" panose="05000000000000000000" pitchFamily="2" charset="2"/>
              <a:buChar char="§"/>
            </a:pPr>
            <a:endParaRPr lang="en-US" sz="24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r>
              <a:rPr lang="en-US" sz="2200" b="1" dirty="0">
                <a:solidFill>
                  <a:schemeClr val="tx1">
                    <a:lumMod val="50000"/>
                  </a:schemeClr>
                </a:solidFill>
              </a:rPr>
              <a:t>Unemployment reform </a:t>
            </a:r>
            <a:r>
              <a:rPr lang="en-US" sz="2200" dirty="0">
                <a:solidFill>
                  <a:schemeClr val="tx1">
                    <a:lumMod val="50000"/>
                  </a:schemeClr>
                </a:solidFill>
              </a:rPr>
              <a:t>Three in five (61%) Democrats, two in five GOP (49%) and Independents (53%) say unemployment benefit reform would make a real and useful difference in the lives of people they know     </a:t>
            </a:r>
          </a:p>
          <a:p>
            <a:pPr marL="342900" indent="-342900" algn="l">
              <a:spcAft>
                <a:spcPts val="0"/>
              </a:spcAft>
              <a:buClr>
                <a:schemeClr val="tx2"/>
              </a:buClr>
              <a:buFont typeface="Wingdings" panose="05000000000000000000" pitchFamily="2" charset="2"/>
              <a:buChar char="§"/>
            </a:pPr>
            <a:endParaRPr lang="en-US" sz="22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r>
              <a:rPr lang="en-US" sz="2200" b="1" dirty="0">
                <a:solidFill>
                  <a:schemeClr val="tx1">
                    <a:lumMod val="50000"/>
                  </a:schemeClr>
                </a:solidFill>
              </a:rPr>
              <a:t>Licensing reform</a:t>
            </a:r>
            <a:r>
              <a:rPr lang="en-US" sz="2200" dirty="0">
                <a:solidFill>
                  <a:schemeClr val="tx1">
                    <a:lumMod val="50000"/>
                  </a:schemeClr>
                </a:solidFill>
              </a:rPr>
              <a:t> One in two Democrats (52%), Republicans (50%), and Independents (49%) say reforming licensing laws would be real and useful difference</a:t>
            </a:r>
          </a:p>
          <a:p>
            <a:pPr marL="342900" indent="-342900" algn="l">
              <a:spcAft>
                <a:spcPts val="0"/>
              </a:spcAft>
              <a:buClr>
                <a:schemeClr val="tx2"/>
              </a:buClr>
              <a:buFont typeface="Wingdings" panose="05000000000000000000" pitchFamily="2" charset="2"/>
              <a:buChar char="§"/>
            </a:pPr>
            <a:endParaRPr lang="en-US" sz="22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r>
              <a:rPr lang="en-US" sz="2200" b="1" dirty="0">
                <a:solidFill>
                  <a:schemeClr val="tx1">
                    <a:lumMod val="50000"/>
                  </a:schemeClr>
                </a:solidFill>
              </a:rPr>
              <a:t>401(k) portability &amp; multi-job reform</a:t>
            </a:r>
            <a:r>
              <a:rPr lang="en-US" sz="2200" dirty="0">
                <a:solidFill>
                  <a:schemeClr val="tx1">
                    <a:lumMod val="50000"/>
                  </a:schemeClr>
                </a:solidFill>
              </a:rPr>
              <a:t>: Democrats (42%), Republicans (44%) and Independents (44%) say ensuring that 401(k) retirement accounts follow workers from job to job and also work better for people with several jobs would be a real and useful difference. Only 3% strongly oppose </a:t>
            </a:r>
          </a:p>
          <a:p>
            <a:pPr marL="342900" indent="-342900" algn="l">
              <a:spcAft>
                <a:spcPts val="0"/>
              </a:spcAft>
              <a:buClr>
                <a:schemeClr val="tx2"/>
              </a:buClr>
              <a:buFont typeface="Wingdings" panose="05000000000000000000" pitchFamily="2" charset="2"/>
              <a:buChar char="§"/>
            </a:pPr>
            <a:endParaRPr lang="en-US" sz="22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r>
              <a:rPr lang="en-US" sz="2200" b="1" dirty="0">
                <a:solidFill>
                  <a:schemeClr val="tx1">
                    <a:lumMod val="50000"/>
                  </a:schemeClr>
                </a:solidFill>
              </a:rPr>
              <a:t>Extend expanded Paid Family and Medical Leave: </a:t>
            </a:r>
            <a:r>
              <a:rPr lang="en-US" sz="2200" dirty="0">
                <a:solidFill>
                  <a:schemeClr val="tx1">
                    <a:lumMod val="50000"/>
                  </a:schemeClr>
                </a:solidFill>
              </a:rPr>
              <a:t>Keeping a two week paid-leave benefit with employer tax incentive seen as making real and useful difference by 44% of Democrats,35% of Republicans, 37% of Independents. Only 4% strongly oppose </a:t>
            </a:r>
            <a:endParaRPr lang="en-US" sz="2200" b="1"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endParaRPr lang="en-US" sz="24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endParaRPr lang="en-US" sz="24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endParaRPr lang="en-US" sz="2400" dirty="0">
              <a:solidFill>
                <a:schemeClr val="tx1">
                  <a:lumMod val="50000"/>
                </a:schemeClr>
              </a:solidFill>
            </a:endParaRPr>
          </a:p>
          <a:p>
            <a:pPr algn="l">
              <a:spcAft>
                <a:spcPts val="0"/>
              </a:spcAft>
              <a:buClr>
                <a:schemeClr val="tx2"/>
              </a:buClr>
            </a:pPr>
            <a:endParaRPr lang="en-US" sz="20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endParaRPr lang="en-US" sz="20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endParaRPr lang="en-US" sz="20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endParaRPr lang="en-US" sz="20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endParaRPr lang="en-US" sz="20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endParaRPr lang="en-US" sz="2000" dirty="0">
              <a:solidFill>
                <a:schemeClr val="tx1">
                  <a:lumMod val="50000"/>
                </a:schemeClr>
              </a:solidFill>
            </a:endParaRPr>
          </a:p>
        </p:txBody>
      </p:sp>
    </p:spTree>
    <p:extLst>
      <p:ext uri="{BB962C8B-B14F-4D97-AF65-F5344CB8AC3E}">
        <p14:creationId xmlns:p14="http://schemas.microsoft.com/office/powerpoint/2010/main" val="217192841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ea typeface="Segoe UI" panose="020B0502040204020203" pitchFamily="34" charset="0"/>
                <a:cs typeface="Arial" panose="020B0604020202020204" pitchFamily="34" charset="0"/>
              </a:rPr>
              <a:t>Thank You</a:t>
            </a:r>
          </a:p>
        </p:txBody>
      </p:sp>
      <p:sp>
        <p:nvSpPr>
          <p:cNvPr id="3" name="Text Placeholder 2"/>
          <p:cNvSpPr>
            <a:spLocks noGrp="1"/>
          </p:cNvSpPr>
          <p:nvPr>
            <p:ph type="body" sz="quarter" idx="11"/>
          </p:nvPr>
        </p:nvSpPr>
        <p:spPr>
          <a:xfrm>
            <a:off x="7696200" y="4191000"/>
            <a:ext cx="3200400" cy="1371600"/>
          </a:xfrm>
        </p:spPr>
        <p:txBody>
          <a:bodyPr>
            <a:noAutofit/>
          </a:bodyPr>
          <a:lstStyle/>
          <a:p>
            <a:pPr algn="l" defTabSz="685709"/>
            <a:r>
              <a:rPr lang="en-US" sz="2100" dirty="0">
                <a:ea typeface="Segoe UI" panose="020B0502040204020203" pitchFamily="34" charset="0"/>
                <a:cs typeface="Arial" panose="020B0604020202020204" pitchFamily="34" charset="0"/>
              </a:rPr>
              <a:t>Robert Green</a:t>
            </a:r>
          </a:p>
          <a:p>
            <a:pPr algn="l" defTabSz="685709"/>
            <a:r>
              <a:rPr lang="en-US" sz="2100" dirty="0">
                <a:ea typeface="Segoe UI" panose="020B0502040204020203" pitchFamily="34" charset="0"/>
                <a:cs typeface="Arial" panose="020B0604020202020204" pitchFamily="34" charset="0"/>
                <a:hlinkClick r:id="rId2"/>
              </a:rPr>
              <a:t>rgreen9093@gmail.com</a:t>
            </a:r>
            <a:endParaRPr lang="en-US" sz="2100" dirty="0">
              <a:ea typeface="Segoe UI" panose="020B0502040204020203" pitchFamily="34" charset="0"/>
              <a:cs typeface="Arial" panose="020B0604020202020204" pitchFamily="34" charset="0"/>
            </a:endParaRPr>
          </a:p>
          <a:p>
            <a:pPr algn="l" defTabSz="685709"/>
            <a:r>
              <a:rPr lang="en-US" sz="2100" dirty="0">
                <a:ea typeface="Segoe UI" panose="020B0502040204020203" pitchFamily="34" charset="0"/>
                <a:cs typeface="Arial" panose="020B0604020202020204" pitchFamily="34" charset="0"/>
              </a:rPr>
              <a:t>202-321-8000</a:t>
            </a:r>
          </a:p>
        </p:txBody>
      </p:sp>
      <p:sp>
        <p:nvSpPr>
          <p:cNvPr id="5" name="Text Placeholder 2"/>
          <p:cNvSpPr txBox="1">
            <a:spLocks/>
          </p:cNvSpPr>
          <p:nvPr/>
        </p:nvSpPr>
        <p:spPr>
          <a:xfrm>
            <a:off x="9144000" y="4170862"/>
            <a:ext cx="3431561" cy="1106521"/>
          </a:xfrm>
          <a:prstGeom prst="rect">
            <a:avLst/>
          </a:prstGeom>
        </p:spPr>
        <p:txBody>
          <a:bodyPr vert="horz" lIns="68573" tIns="34287" rIns="68573" bIns="34287" rtlCol="0">
            <a:noAutofit/>
          </a:bodyPr>
          <a:lstStyle>
            <a:lvl1pPr marL="0" algn="r">
              <a:defRPr baseline="0">
                <a:solidFill>
                  <a:schemeClr val="accent5">
                    <a:lumMod val="50000"/>
                  </a:schemeClr>
                </a:solidFill>
                <a:latin typeface="Arial" charset="0"/>
                <a:ea typeface="Arial" charset="0"/>
                <a:cs typeface="Arial" charset="0"/>
              </a:defRPr>
            </a:lvl1pPr>
            <a:lvl2pPr marL="811804">
              <a:defRPr>
                <a:solidFill>
                  <a:srgbClr val="4D4D4D"/>
                </a:solidFill>
                <a:latin typeface="+mn-lt"/>
                <a:ea typeface="+mn-ea"/>
                <a:cs typeface="+mn-cs"/>
              </a:defRPr>
            </a:lvl2pPr>
            <a:lvl3pPr marL="1623609">
              <a:defRPr>
                <a:solidFill>
                  <a:srgbClr val="4D4D4D"/>
                </a:solidFill>
                <a:latin typeface="+mn-lt"/>
                <a:ea typeface="+mn-ea"/>
                <a:cs typeface="+mn-cs"/>
              </a:defRPr>
            </a:lvl3pPr>
            <a:lvl4pPr marL="2435413">
              <a:defRPr>
                <a:solidFill>
                  <a:srgbClr val="4D4D4D"/>
                </a:solidFill>
                <a:latin typeface="+mn-lt"/>
                <a:ea typeface="+mn-ea"/>
                <a:cs typeface="+mn-cs"/>
              </a:defRPr>
            </a:lvl4pPr>
            <a:lvl5pPr marL="3247217">
              <a:defRPr>
                <a:solidFill>
                  <a:srgbClr val="4D4D4D"/>
                </a:solidFill>
                <a:latin typeface="+mn-lt"/>
                <a:ea typeface="+mn-ea"/>
                <a:cs typeface="+mn-cs"/>
              </a:defRPr>
            </a:lvl5pPr>
            <a:lvl6pPr marL="4059022">
              <a:defRPr>
                <a:latin typeface="+mn-lt"/>
                <a:ea typeface="+mn-ea"/>
                <a:cs typeface="+mn-cs"/>
              </a:defRPr>
            </a:lvl6pPr>
            <a:lvl7pPr marL="4870826">
              <a:defRPr>
                <a:latin typeface="+mn-lt"/>
                <a:ea typeface="+mn-ea"/>
                <a:cs typeface="+mn-cs"/>
              </a:defRPr>
            </a:lvl7pPr>
            <a:lvl8pPr marL="5682630">
              <a:defRPr>
                <a:latin typeface="+mn-lt"/>
                <a:ea typeface="+mn-ea"/>
                <a:cs typeface="+mn-cs"/>
              </a:defRPr>
            </a:lvl8pPr>
            <a:lvl9pPr marL="6494435">
              <a:defRPr>
                <a:latin typeface="+mn-lt"/>
                <a:ea typeface="+mn-ea"/>
                <a:cs typeface="+mn-cs"/>
              </a:defRPr>
            </a:lvl9pPr>
          </a:lstStyle>
          <a:p>
            <a:pPr marL="0" marR="0" lvl="0" indent="0" algn="l" defTabSz="685709" rtl="0" eaLnBrk="1" fontAlgn="auto" latinLnBrk="0" hangingPunct="1">
              <a:lnSpc>
                <a:spcPct val="100000"/>
              </a:lnSpc>
              <a:spcBef>
                <a:spcPts val="0"/>
              </a:spcBef>
              <a:spcAft>
                <a:spcPts val="0"/>
              </a:spcAft>
              <a:buClrTx/>
              <a:buSzTx/>
              <a:buFontTx/>
              <a:buNone/>
              <a:tabLst/>
              <a:defRPr/>
            </a:pPr>
            <a:endParaRPr kumimoji="0" lang="en-US" sz="2100" b="0" i="0" u="none" strike="noStrike" kern="0" cap="none" spc="0" normalizeH="0" baseline="0" noProof="0" dirty="0">
              <a:ln>
                <a:noFill/>
              </a:ln>
              <a:solidFill>
                <a:srgbClr val="FFFFFF">
                  <a:lumMod val="50000"/>
                </a:srgbClr>
              </a:solidFill>
              <a:effectLst/>
              <a:uLnTx/>
              <a:uFillTx/>
              <a:latin typeface="Arial" charset="0"/>
              <a:ea typeface="Segoe UI" panose="020B0502040204020203" pitchFamily="34" charset="0"/>
              <a:cs typeface="Arial" panose="020B0604020202020204" pitchFamily="34" charset="0"/>
            </a:endParaRPr>
          </a:p>
        </p:txBody>
      </p:sp>
      <p:pic>
        <p:nvPicPr>
          <p:cNvPr id="6" name="Picture 5">
            <a:extLst>
              <a:ext uri="{FF2B5EF4-FFF2-40B4-BE49-F238E27FC236}">
                <a16:creationId xmlns:a16="http://schemas.microsoft.com/office/drawing/2014/main" id="{3DDB0F80-0637-4A89-9DBB-1233597FFFA8}"/>
              </a:ext>
            </a:extLst>
          </p:cNvPr>
          <p:cNvPicPr>
            <a:picLocks noChangeAspect="1"/>
          </p:cNvPicPr>
          <p:nvPr/>
        </p:nvPicPr>
        <p:blipFill>
          <a:blip r:embed="rId3"/>
          <a:stretch>
            <a:fillRect/>
          </a:stretch>
        </p:blipFill>
        <p:spPr>
          <a:xfrm>
            <a:off x="2590800" y="2997071"/>
            <a:ext cx="1742008" cy="857303"/>
          </a:xfrm>
          <a:prstGeom prst="rect">
            <a:avLst/>
          </a:prstGeom>
          <a:solidFill>
            <a:schemeClr val="tx1"/>
          </a:solidFill>
          <a:effectLst>
            <a:outerShdw blurRad="50800" dist="50800" dir="5400000" algn="ctr" rotWithShape="0">
              <a:schemeClr val="bg1"/>
            </a:outerShdw>
          </a:effectLst>
        </p:spPr>
      </p:pic>
    </p:spTree>
    <p:extLst>
      <p:ext uri="{BB962C8B-B14F-4D97-AF65-F5344CB8AC3E}">
        <p14:creationId xmlns:p14="http://schemas.microsoft.com/office/powerpoint/2010/main" val="362974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76601" y="1981200"/>
            <a:ext cx="8478668" cy="2536868"/>
          </a:xfrm>
          <a:solidFill>
            <a:schemeClr val="bg1"/>
          </a:solidFill>
        </p:spPr>
        <p:txBody>
          <a:bodyPr anchor="ctr"/>
          <a:lstStyle/>
          <a:p>
            <a:r>
              <a:rPr lang="en-US" sz="6600" dirty="0"/>
              <a:t>Unemployment will be a defining characteristic of the November election...</a:t>
            </a:r>
          </a:p>
        </p:txBody>
      </p:sp>
    </p:spTree>
    <p:extLst>
      <p:ext uri="{BB962C8B-B14F-4D97-AF65-F5344CB8AC3E}">
        <p14:creationId xmlns:p14="http://schemas.microsoft.com/office/powerpoint/2010/main" val="3550554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1628" y="228600"/>
            <a:ext cx="11617890" cy="718760"/>
          </a:xfrm>
        </p:spPr>
        <p:txBody>
          <a:bodyPr/>
          <a:lstStyle/>
          <a:p>
            <a:r>
              <a:rPr lang="en-US" dirty="0"/>
              <a:t>Unemployment is a defining 2020 election issue.  Americans, Republicans, and Democrats will be expecting solutions</a:t>
            </a:r>
            <a:br>
              <a:rPr lang="en-US" dirty="0"/>
            </a:br>
            <a:endParaRPr lang="en-US" sz="2400" dirty="0">
              <a:solidFill>
                <a:srgbClr val="16669B"/>
              </a:solidFill>
            </a:endParaRPr>
          </a:p>
        </p:txBody>
      </p:sp>
      <p:sp>
        <p:nvSpPr>
          <p:cNvPr id="5" name="Content Placeholder 4"/>
          <p:cNvSpPr>
            <a:spLocks noGrp="1"/>
          </p:cNvSpPr>
          <p:nvPr>
            <p:ph sz="quarter" idx="20"/>
          </p:nvPr>
        </p:nvSpPr>
        <p:spPr>
          <a:xfrm>
            <a:off x="967069" y="990600"/>
            <a:ext cx="11072531" cy="5334000"/>
          </a:xfrm>
        </p:spPr>
        <p:txBody>
          <a:bodyPr anchor="t"/>
          <a:lstStyle/>
          <a:p>
            <a:pPr marL="342900" indent="-342900" algn="l">
              <a:spcAft>
                <a:spcPts val="0"/>
              </a:spcAft>
              <a:buClr>
                <a:schemeClr val="tx2"/>
              </a:buClr>
              <a:buFont typeface="Wingdings" panose="05000000000000000000" pitchFamily="2" charset="2"/>
              <a:buChar char="§"/>
            </a:pPr>
            <a:r>
              <a:rPr lang="en-US" sz="2400" dirty="0">
                <a:solidFill>
                  <a:schemeClr val="tx1">
                    <a:lumMod val="50000"/>
                  </a:schemeClr>
                </a:solidFill>
              </a:rPr>
              <a:t>COVID-19 the pandemic may be a big issue by the time voters decide for whom to vote this fall. Similarly, ongoing civil unrest may be a big issue</a:t>
            </a:r>
          </a:p>
          <a:p>
            <a:pPr marL="342900" indent="-342900" algn="l">
              <a:spcAft>
                <a:spcPts val="0"/>
              </a:spcAft>
              <a:buClr>
                <a:schemeClr val="tx2"/>
              </a:buClr>
              <a:buFont typeface="Wingdings" panose="05000000000000000000" pitchFamily="2" charset="2"/>
              <a:buChar char="§"/>
            </a:pPr>
            <a:endParaRPr lang="en-US" sz="24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r>
              <a:rPr lang="en-US" sz="2400" dirty="0">
                <a:solidFill>
                  <a:schemeClr val="tx1">
                    <a:lumMod val="50000"/>
                  </a:schemeClr>
                </a:solidFill>
              </a:rPr>
              <a:t>However, we can be certain corona economic carnage meaning unemployment will be a big issue this fall. Among those voters households with employed adults as of March, fully three in ten (30%) have applied for unemployment benefits in recent weeks.  There is no known road to return us quickly to where we were mid-March.   </a:t>
            </a:r>
          </a:p>
          <a:p>
            <a:pPr marL="342900" indent="-342900" algn="l">
              <a:spcAft>
                <a:spcPts val="0"/>
              </a:spcAft>
              <a:buClr>
                <a:schemeClr val="tx2"/>
              </a:buClr>
              <a:buFont typeface="Wingdings" panose="05000000000000000000" pitchFamily="2" charset="2"/>
              <a:buChar char="§"/>
            </a:pPr>
            <a:endParaRPr lang="en-US" sz="24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r>
              <a:rPr lang="en-US" sz="2400" dirty="0">
                <a:solidFill>
                  <a:schemeClr val="tx1">
                    <a:lumMod val="50000"/>
                  </a:schemeClr>
                </a:solidFill>
              </a:rPr>
              <a:t>Corona economic carnage has destabilized millions of workplaces, the vast majority are small, medium, and/or local businesses not well-known nationally</a:t>
            </a:r>
          </a:p>
          <a:p>
            <a:pPr marL="342900" indent="-342900" algn="l">
              <a:spcAft>
                <a:spcPts val="0"/>
              </a:spcAft>
              <a:buClr>
                <a:schemeClr val="tx2"/>
              </a:buClr>
              <a:buFont typeface="Wingdings" panose="05000000000000000000" pitchFamily="2" charset="2"/>
              <a:buChar char="§"/>
            </a:pPr>
            <a:endParaRPr lang="en-US" sz="24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r>
              <a:rPr lang="en-US" sz="2400" dirty="0">
                <a:solidFill>
                  <a:schemeClr val="tx1">
                    <a:lumMod val="50000"/>
                  </a:schemeClr>
                </a:solidFill>
              </a:rPr>
              <a:t>Corona carnage discriminates. It falls more heavily on Hispanic, African-American, one-parent, less educated, part-time, work outside home, self-employed people especially those employed in the private sector</a:t>
            </a:r>
            <a:endParaRPr lang="en-US" sz="2000" dirty="0">
              <a:solidFill>
                <a:schemeClr val="tx1">
                  <a:lumMod val="50000"/>
                </a:schemeClr>
              </a:solidFill>
            </a:endParaRPr>
          </a:p>
          <a:p>
            <a:pPr algn="l">
              <a:spcAft>
                <a:spcPts val="0"/>
              </a:spcAft>
              <a:buClr>
                <a:schemeClr val="tx2"/>
              </a:buClr>
            </a:pPr>
            <a:endParaRPr lang="en-US" sz="20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endParaRPr lang="en-US" sz="20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endParaRPr lang="en-US" sz="20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endParaRPr lang="en-US" sz="20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endParaRPr lang="en-US" sz="2000" dirty="0">
              <a:solidFill>
                <a:schemeClr val="tx1">
                  <a:lumMod val="50000"/>
                </a:schemeClr>
              </a:solidFill>
            </a:endParaRPr>
          </a:p>
          <a:p>
            <a:pPr marL="342900" indent="-342900" algn="l">
              <a:spcAft>
                <a:spcPts val="0"/>
              </a:spcAft>
              <a:buClr>
                <a:schemeClr val="tx2"/>
              </a:buClr>
              <a:buFont typeface="Wingdings" panose="05000000000000000000" pitchFamily="2" charset="2"/>
              <a:buChar char="§"/>
            </a:pPr>
            <a:endParaRPr lang="en-US" sz="2000" dirty="0">
              <a:solidFill>
                <a:schemeClr val="tx1">
                  <a:lumMod val="50000"/>
                </a:schemeClr>
              </a:solidFill>
            </a:endParaRPr>
          </a:p>
        </p:txBody>
      </p:sp>
    </p:spTree>
    <p:extLst>
      <p:ext uri="{BB962C8B-B14F-4D97-AF65-F5344CB8AC3E}">
        <p14:creationId xmlns:p14="http://schemas.microsoft.com/office/powerpoint/2010/main" val="397612911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206744" y="66817"/>
            <a:ext cx="11985255" cy="996150"/>
          </a:xfrm>
        </p:spPr>
        <p:txBody>
          <a:bodyPr/>
          <a:lstStyle/>
          <a:p>
            <a:r>
              <a:rPr lang="en-US" dirty="0"/>
              <a:t>3 in 10 voters employed mid-March filed for unemployment. Hardest hit are in one parent HHs, minority, younger workers, typically from private sector     </a:t>
            </a:r>
            <a:endParaRPr lang="en-US" dirty="0">
              <a:highlight>
                <a:srgbClr val="FFFF00"/>
              </a:highlight>
            </a:endParaRPr>
          </a:p>
        </p:txBody>
      </p:sp>
      <p:sp>
        <p:nvSpPr>
          <p:cNvPr id="8" name="Rectangle 7">
            <a:extLst>
              <a:ext uri="{FF2B5EF4-FFF2-40B4-BE49-F238E27FC236}">
                <a16:creationId xmlns:a16="http://schemas.microsoft.com/office/drawing/2014/main" id="{B5104032-A7A9-AC4A-AEBB-5CEAFEF4A460}"/>
              </a:ext>
            </a:extLst>
          </p:cNvPr>
          <p:cNvSpPr/>
          <p:nvPr/>
        </p:nvSpPr>
        <p:spPr bwMode="auto">
          <a:xfrm>
            <a:off x="418650" y="1048728"/>
            <a:ext cx="6501979" cy="565417"/>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dirty="0">
                <a:solidFill>
                  <a:prstClr val="black"/>
                </a:solidFill>
                <a:ea typeface="ヒラギノ角ゴ ProN W3" charset="0"/>
                <a:cs typeface="Segoe UI"/>
                <a:sym typeface="Gill Sans" charset="0"/>
              </a:rPr>
              <a:t> Since the start of the COVID-19 crisis eight weeks ago, have you applied for unemployment benefits?</a:t>
            </a:r>
            <a:endParaRPr kumimoji="0" lang="en-US" sz="1800" b="0" i="0" u="none" strike="noStrike" kern="1200" cap="none" spc="0" normalizeH="0" baseline="0" noProof="0" dirty="0">
              <a:ln>
                <a:noFill/>
              </a:ln>
              <a:solidFill>
                <a:prstClr val="black"/>
              </a:solidFill>
              <a:effectLst/>
              <a:uLnTx/>
              <a:uFillTx/>
              <a:latin typeface="Arial" panose="020B0604020202020204"/>
              <a:ea typeface="ヒラギノ角ゴ ProN W3" charset="0"/>
              <a:cs typeface="Segoe UI"/>
              <a:sym typeface="Gill Sans" charset="0"/>
            </a:endParaRPr>
          </a:p>
        </p:txBody>
      </p:sp>
      <p:sp>
        <p:nvSpPr>
          <p:cNvPr id="3" name="Rectangle 2">
            <a:extLst>
              <a:ext uri="{FF2B5EF4-FFF2-40B4-BE49-F238E27FC236}">
                <a16:creationId xmlns:a16="http://schemas.microsoft.com/office/drawing/2014/main" id="{F6B5A893-A781-4C86-9652-5F9C318DCD3B}"/>
              </a:ext>
            </a:extLst>
          </p:cNvPr>
          <p:cNvSpPr/>
          <p:nvPr/>
        </p:nvSpPr>
        <p:spPr>
          <a:xfrm>
            <a:off x="1490320" y="2690336"/>
            <a:ext cx="7653680" cy="923330"/>
          </a:xfrm>
          <a:prstGeom prst="rect">
            <a:avLst/>
          </a:prstGeom>
        </p:spPr>
        <p:txBody>
          <a:bodyPr wrap="square">
            <a:spAutoFit/>
          </a:bodyPr>
          <a:lstStyle/>
          <a:p>
            <a:endParaRPr lang="en-US" dirty="0"/>
          </a:p>
          <a:p>
            <a:endParaRPr lang="en-US" dirty="0"/>
          </a:p>
          <a:p>
            <a:endParaRPr lang="en-US" dirty="0"/>
          </a:p>
        </p:txBody>
      </p:sp>
      <p:graphicFrame>
        <p:nvGraphicFramePr>
          <p:cNvPr id="5" name="Chart 4">
            <a:extLst>
              <a:ext uri="{FF2B5EF4-FFF2-40B4-BE49-F238E27FC236}">
                <a16:creationId xmlns:a16="http://schemas.microsoft.com/office/drawing/2014/main" id="{FE72D66F-895C-5D42-B745-F86D7A0AA8F6}"/>
              </a:ext>
            </a:extLst>
          </p:cNvPr>
          <p:cNvGraphicFramePr/>
          <p:nvPr>
            <p:extLst>
              <p:ext uri="{D42A27DB-BD31-4B8C-83A1-F6EECF244321}">
                <p14:modId xmlns:p14="http://schemas.microsoft.com/office/powerpoint/2010/main" val="549697724"/>
              </p:ext>
            </p:extLst>
          </p:nvPr>
        </p:nvGraphicFramePr>
        <p:xfrm>
          <a:off x="192679" y="1784402"/>
          <a:ext cx="6501979" cy="47541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A7861AA3-3338-C545-BCCA-8E88BAD8E3F6}"/>
              </a:ext>
            </a:extLst>
          </p:cNvPr>
          <p:cNvGraphicFramePr/>
          <p:nvPr>
            <p:extLst>
              <p:ext uri="{D42A27DB-BD31-4B8C-83A1-F6EECF244321}">
                <p14:modId xmlns:p14="http://schemas.microsoft.com/office/powerpoint/2010/main" val="660922055"/>
              </p:ext>
            </p:extLst>
          </p:nvPr>
        </p:nvGraphicFramePr>
        <p:xfrm>
          <a:off x="5907741" y="2424025"/>
          <a:ext cx="5922591" cy="3806033"/>
        </p:xfrm>
        <a:graphic>
          <a:graphicData uri="http://schemas.openxmlformats.org/drawingml/2006/chart">
            <c:chart xmlns:c="http://schemas.openxmlformats.org/drawingml/2006/chart" xmlns:r="http://schemas.openxmlformats.org/officeDocument/2006/relationships" r:id="rId4"/>
          </a:graphicData>
        </a:graphic>
      </p:graphicFrame>
      <p:sp>
        <p:nvSpPr>
          <p:cNvPr id="7" name="Speech Bubble: Rectangle 20">
            <a:extLst>
              <a:ext uri="{FF2B5EF4-FFF2-40B4-BE49-F238E27FC236}">
                <a16:creationId xmlns:a16="http://schemas.microsoft.com/office/drawing/2014/main" id="{FAD12074-A4B9-3840-9F39-12826B75B893}"/>
              </a:ext>
            </a:extLst>
          </p:cNvPr>
          <p:cNvSpPr/>
          <p:nvPr/>
        </p:nvSpPr>
        <p:spPr bwMode="auto">
          <a:xfrm>
            <a:off x="418650" y="6059801"/>
            <a:ext cx="4988476" cy="478784"/>
          </a:xfrm>
          <a:prstGeom prst="wedgeRectCallout">
            <a:avLst>
              <a:gd name="adj1" fmla="val 24367"/>
              <a:gd name="adj2" fmla="val 46606"/>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b="1" dirty="0">
                <a:solidFill>
                  <a:schemeClr val="bg1"/>
                </a:solidFill>
                <a:ea typeface="ヒラギノ角ゴ ProN W3" charset="0"/>
                <a:cs typeface="Segoe UI"/>
                <a:sym typeface="Gill Sans" charset="0"/>
              </a:rPr>
              <a:t>85% who applied are private or non-profit</a:t>
            </a:r>
            <a:endParaRPr kumimoji="0" lang="en-US" b="1" i="0" u="none" strike="noStrike" kern="1200" cap="none" spc="0" normalizeH="0" baseline="0" noProof="0" dirty="0">
              <a:ln>
                <a:noFill/>
              </a:ln>
              <a:solidFill>
                <a:prstClr val="white"/>
              </a:solidFill>
              <a:effectLst/>
              <a:uLnTx/>
              <a:uFillTx/>
              <a:latin typeface="Arial" panose="020B0604020202020204"/>
              <a:ea typeface="ヒラギノ角ゴ ProN W3" charset="0"/>
              <a:cs typeface="Segoe UI"/>
              <a:sym typeface="Gill Sans" charset="0"/>
            </a:endParaRPr>
          </a:p>
        </p:txBody>
      </p:sp>
      <p:sp>
        <p:nvSpPr>
          <p:cNvPr id="9" name="Speech Bubble: Rectangle 20">
            <a:extLst>
              <a:ext uri="{FF2B5EF4-FFF2-40B4-BE49-F238E27FC236}">
                <a16:creationId xmlns:a16="http://schemas.microsoft.com/office/drawing/2014/main" id="{DBBC4F08-F9B7-2344-BCE2-7B963ED7A6D0}"/>
              </a:ext>
            </a:extLst>
          </p:cNvPr>
          <p:cNvSpPr/>
          <p:nvPr/>
        </p:nvSpPr>
        <p:spPr bwMode="auto">
          <a:xfrm>
            <a:off x="8966714" y="1560819"/>
            <a:ext cx="2182002" cy="1726411"/>
          </a:xfrm>
          <a:prstGeom prst="wedgeRectCallout">
            <a:avLst>
              <a:gd name="adj1" fmla="val 29461"/>
              <a:gd name="adj2" fmla="val 48806"/>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kumimoji="0" lang="en-US" sz="1600" b="1" i="0" u="none" strike="noStrike" kern="1200" cap="none" spc="0" normalizeH="0" baseline="0" noProof="0" dirty="0">
                <a:ln>
                  <a:noFill/>
                </a:ln>
                <a:solidFill>
                  <a:schemeClr val="bg1"/>
                </a:solidFill>
                <a:effectLst/>
                <a:uLnTx/>
                <a:uFillTx/>
                <a:latin typeface="Arial" panose="020B0604020202020204"/>
                <a:ea typeface="ヒラギノ角ゴ ProN W3" charset="0"/>
                <a:cs typeface="Segoe UI"/>
                <a:sym typeface="Gill Sans" charset="0"/>
              </a:rPr>
              <a:t>As of mid-May, applicants were split 50%-50% between those that have gotten benefit and have not</a:t>
            </a:r>
            <a:endParaRPr kumimoji="0" lang="en-US" sz="1600" b="1" i="0" u="none" strike="noStrike" kern="1200" cap="none" spc="0" normalizeH="0" baseline="0" noProof="0" dirty="0">
              <a:ln>
                <a:noFill/>
              </a:ln>
              <a:solidFill>
                <a:prstClr val="white"/>
              </a:solidFill>
              <a:effectLst/>
              <a:uLnTx/>
              <a:uFillTx/>
              <a:latin typeface="Arial" panose="020B0604020202020204"/>
              <a:ea typeface="ヒラギノ角ゴ ProN W3" charset="0"/>
              <a:cs typeface="Segoe UI"/>
              <a:sym typeface="Gill Sans" charset="0"/>
            </a:endParaRPr>
          </a:p>
        </p:txBody>
      </p:sp>
    </p:spTree>
    <p:extLst>
      <p:ext uri="{BB962C8B-B14F-4D97-AF65-F5344CB8AC3E}">
        <p14:creationId xmlns:p14="http://schemas.microsoft.com/office/powerpoint/2010/main" val="258487461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227196" y="74675"/>
            <a:ext cx="11964803" cy="996150"/>
          </a:xfrm>
        </p:spPr>
        <p:txBody>
          <a:bodyPr/>
          <a:lstStyle/>
          <a:p>
            <a:r>
              <a:rPr lang="en-US" dirty="0"/>
              <a:t>Two in five (42%) of all HH have one or more adults who are “job hurt”: if not unemployed then furloughed, pay cut, fewer hours, unpaid</a:t>
            </a:r>
          </a:p>
        </p:txBody>
      </p:sp>
      <p:sp>
        <p:nvSpPr>
          <p:cNvPr id="8" name="Rectangle 7">
            <a:extLst>
              <a:ext uri="{FF2B5EF4-FFF2-40B4-BE49-F238E27FC236}">
                <a16:creationId xmlns:a16="http://schemas.microsoft.com/office/drawing/2014/main" id="{B5104032-A7A9-AC4A-AEBB-5CEAFEF4A460}"/>
              </a:ext>
            </a:extLst>
          </p:cNvPr>
          <p:cNvSpPr/>
          <p:nvPr/>
        </p:nvSpPr>
        <p:spPr bwMode="auto">
          <a:xfrm>
            <a:off x="824888" y="1070825"/>
            <a:ext cx="11139916" cy="873344"/>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dirty="0">
                <a:solidFill>
                  <a:prstClr val="black"/>
                </a:solidFill>
                <a:ea typeface="ヒラギノ角ゴ ProN W3" charset="0"/>
                <a:cs typeface="Segoe UI"/>
                <a:sym typeface="Gill Sans" charset="0"/>
              </a:rPr>
              <a:t>Since the beginning of the COVID-19 crisis in early March, have you or anyone in your household had their work hours reduced, pay cut, had to take unpaid leave, forced to switch to part-time, or became unemployed? (Multiple responses permitted)</a:t>
            </a:r>
            <a:endParaRPr kumimoji="0" lang="en-US" sz="1800" b="0" i="0" u="none" strike="noStrike" kern="1200" cap="none" spc="0" normalizeH="0" baseline="0" noProof="0" dirty="0">
              <a:ln>
                <a:noFill/>
              </a:ln>
              <a:solidFill>
                <a:prstClr val="black"/>
              </a:solidFill>
              <a:effectLst/>
              <a:uLnTx/>
              <a:uFillTx/>
              <a:latin typeface="Arial" panose="020B0604020202020204"/>
              <a:ea typeface="ヒラギノ角ゴ ProN W3" charset="0"/>
              <a:cs typeface="Segoe UI"/>
              <a:sym typeface="Gill Sans" charset="0"/>
            </a:endParaRPr>
          </a:p>
        </p:txBody>
      </p:sp>
      <p:sp>
        <p:nvSpPr>
          <p:cNvPr id="3" name="Rectangle 2">
            <a:extLst>
              <a:ext uri="{FF2B5EF4-FFF2-40B4-BE49-F238E27FC236}">
                <a16:creationId xmlns:a16="http://schemas.microsoft.com/office/drawing/2014/main" id="{F6B5A893-A781-4C86-9652-5F9C318DCD3B}"/>
              </a:ext>
            </a:extLst>
          </p:cNvPr>
          <p:cNvSpPr/>
          <p:nvPr/>
        </p:nvSpPr>
        <p:spPr>
          <a:xfrm>
            <a:off x="1490320" y="2690336"/>
            <a:ext cx="7653680" cy="923330"/>
          </a:xfrm>
          <a:prstGeom prst="rect">
            <a:avLst/>
          </a:prstGeom>
        </p:spPr>
        <p:txBody>
          <a:bodyPr wrap="square">
            <a:spAutoFit/>
          </a:bodyPr>
          <a:lstStyle/>
          <a:p>
            <a:endParaRPr lang="en-US" dirty="0"/>
          </a:p>
          <a:p>
            <a:endParaRPr lang="en-US" dirty="0"/>
          </a:p>
          <a:p>
            <a:endParaRPr lang="en-US" dirty="0"/>
          </a:p>
        </p:txBody>
      </p:sp>
      <p:graphicFrame>
        <p:nvGraphicFramePr>
          <p:cNvPr id="7" name="Chart 6">
            <a:extLst>
              <a:ext uri="{FF2B5EF4-FFF2-40B4-BE49-F238E27FC236}">
                <a16:creationId xmlns:a16="http://schemas.microsoft.com/office/drawing/2014/main" id="{1B29A122-6FA7-F945-8E0C-4BC6B7BD32A8}"/>
              </a:ext>
            </a:extLst>
          </p:cNvPr>
          <p:cNvGraphicFramePr/>
          <p:nvPr>
            <p:extLst>
              <p:ext uri="{D42A27DB-BD31-4B8C-83A1-F6EECF244321}">
                <p14:modId xmlns:p14="http://schemas.microsoft.com/office/powerpoint/2010/main" val="940640591"/>
              </p:ext>
            </p:extLst>
          </p:nvPr>
        </p:nvGraphicFramePr>
        <p:xfrm>
          <a:off x="227196" y="2412610"/>
          <a:ext cx="5881573" cy="35970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B47A7EC-2722-D846-84B7-DDEE055D2C22}"/>
              </a:ext>
            </a:extLst>
          </p:cNvPr>
          <p:cNvGraphicFramePr/>
          <p:nvPr>
            <p:extLst>
              <p:ext uri="{D42A27DB-BD31-4B8C-83A1-F6EECF244321}">
                <p14:modId xmlns:p14="http://schemas.microsoft.com/office/powerpoint/2010/main" val="4167900031"/>
              </p:ext>
            </p:extLst>
          </p:nvPr>
        </p:nvGraphicFramePr>
        <p:xfrm>
          <a:off x="4292239" y="2461547"/>
          <a:ext cx="7653680" cy="3806033"/>
        </p:xfrm>
        <a:graphic>
          <a:graphicData uri="http://schemas.openxmlformats.org/drawingml/2006/chart">
            <c:chart xmlns:c="http://schemas.openxmlformats.org/drawingml/2006/chart" xmlns:r="http://schemas.openxmlformats.org/officeDocument/2006/relationships" r:id="rId4"/>
          </a:graphicData>
        </a:graphic>
      </p:graphicFrame>
      <p:sp>
        <p:nvSpPr>
          <p:cNvPr id="12" name="Speech Bubble: Rectangle 20">
            <a:extLst>
              <a:ext uri="{FF2B5EF4-FFF2-40B4-BE49-F238E27FC236}">
                <a16:creationId xmlns:a16="http://schemas.microsoft.com/office/drawing/2014/main" id="{3D3D8C2A-10C3-764B-A001-08F577E91FDC}"/>
              </a:ext>
            </a:extLst>
          </p:cNvPr>
          <p:cNvSpPr/>
          <p:nvPr/>
        </p:nvSpPr>
        <p:spPr bwMode="auto">
          <a:xfrm>
            <a:off x="402857" y="5912983"/>
            <a:ext cx="4161519" cy="709194"/>
          </a:xfrm>
          <a:prstGeom prst="wedgeRectCallout">
            <a:avLst>
              <a:gd name="adj1" fmla="val -45547"/>
              <a:gd name="adj2" fmla="val -17611"/>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sz="1600" b="1" dirty="0">
                <a:solidFill>
                  <a:schemeClr val="bg1"/>
                </a:solidFill>
              </a:rPr>
              <a:t>AAs more likely unemployed or are part-timers who have seen hours cut</a:t>
            </a:r>
            <a:r>
              <a:rPr lang="en-US" sz="1600" dirty="0">
                <a:solidFill>
                  <a:schemeClr val="bg1"/>
                </a:solidFill>
              </a:rPr>
              <a:t> </a:t>
            </a:r>
            <a:endParaRPr kumimoji="0" lang="en-US" sz="1600" b="1" i="0" u="none" strike="noStrike" kern="1200" cap="none" spc="0" normalizeH="0" baseline="0" noProof="0" dirty="0">
              <a:ln>
                <a:noFill/>
              </a:ln>
              <a:solidFill>
                <a:schemeClr val="bg1"/>
              </a:solidFill>
              <a:effectLst/>
              <a:uLnTx/>
              <a:uFillTx/>
              <a:latin typeface="Arial" panose="020B0604020202020204"/>
              <a:ea typeface="ヒラギノ角ゴ ProN W3" charset="0"/>
              <a:cs typeface="Segoe UI"/>
              <a:sym typeface="Gill Sans" charset="0"/>
            </a:endParaRPr>
          </a:p>
        </p:txBody>
      </p:sp>
      <p:sp>
        <p:nvSpPr>
          <p:cNvPr id="13" name="Speech Bubble: Rectangle 20">
            <a:extLst>
              <a:ext uri="{FF2B5EF4-FFF2-40B4-BE49-F238E27FC236}">
                <a16:creationId xmlns:a16="http://schemas.microsoft.com/office/drawing/2014/main" id="{5E1C7676-2411-1941-B5DF-C86D0CC1D4C5}"/>
              </a:ext>
            </a:extLst>
          </p:cNvPr>
          <p:cNvSpPr/>
          <p:nvPr/>
        </p:nvSpPr>
        <p:spPr bwMode="auto">
          <a:xfrm>
            <a:off x="5439513" y="2066975"/>
            <a:ext cx="1932380" cy="1766823"/>
          </a:xfrm>
          <a:prstGeom prst="wedgeRectCallout">
            <a:avLst>
              <a:gd name="adj1" fmla="val -45547"/>
              <a:gd name="adj2" fmla="val -17611"/>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kumimoji="0" lang="en-US" sz="1600" b="1" i="0" u="none" strike="noStrike" kern="1200" cap="none" spc="0" normalizeH="0" baseline="0" noProof="0" dirty="0">
                <a:ln>
                  <a:noFill/>
                </a:ln>
                <a:solidFill>
                  <a:schemeClr val="bg1"/>
                </a:solidFill>
                <a:effectLst/>
                <a:uLnTx/>
                <a:uFillTx/>
                <a:latin typeface="Arial" panose="020B0604020202020204"/>
                <a:ea typeface="ヒラギノ角ゴ ProN W3" charset="0"/>
                <a:cs typeface="Segoe UI"/>
                <a:sym typeface="Gill Sans" charset="0"/>
              </a:rPr>
              <a:t>80% </a:t>
            </a:r>
            <a:r>
              <a:rPr lang="en-US" sz="1600" b="1" dirty="0">
                <a:solidFill>
                  <a:schemeClr val="bg1"/>
                </a:solidFill>
                <a:latin typeface="Arial" panose="020B0604020202020204"/>
                <a:ea typeface="ヒラギノ角ゴ ProN W3" charset="0"/>
                <a:cs typeface="Segoe UI"/>
                <a:sym typeface="Gill Sans" charset="0"/>
              </a:rPr>
              <a:t>of part-timers, 76% of one parent HH, and 74% of self-employed are “job hurt”</a:t>
            </a:r>
            <a:endParaRPr kumimoji="0" lang="en-US" sz="1600" b="1" i="0" u="none" strike="noStrike" kern="1200" cap="none" spc="0" normalizeH="0" baseline="0" noProof="0" dirty="0">
              <a:ln>
                <a:noFill/>
              </a:ln>
              <a:solidFill>
                <a:schemeClr val="bg1"/>
              </a:solidFill>
              <a:effectLst/>
              <a:uLnTx/>
              <a:uFillTx/>
              <a:latin typeface="Arial" panose="020B0604020202020204"/>
              <a:ea typeface="ヒラギノ角ゴ ProN W3" charset="0"/>
              <a:cs typeface="Segoe UI"/>
              <a:sym typeface="Gill Sans" charset="0"/>
            </a:endParaRPr>
          </a:p>
        </p:txBody>
      </p:sp>
      <p:sp>
        <p:nvSpPr>
          <p:cNvPr id="11" name="Speech Bubble: Rectangle 20">
            <a:extLst>
              <a:ext uri="{FF2B5EF4-FFF2-40B4-BE49-F238E27FC236}">
                <a16:creationId xmlns:a16="http://schemas.microsoft.com/office/drawing/2014/main" id="{B96805E0-233F-CC42-8EA5-9E655AA50BBA}"/>
              </a:ext>
            </a:extLst>
          </p:cNvPr>
          <p:cNvSpPr/>
          <p:nvPr/>
        </p:nvSpPr>
        <p:spPr bwMode="auto">
          <a:xfrm>
            <a:off x="8119079" y="2586924"/>
            <a:ext cx="3717382" cy="1013806"/>
          </a:xfrm>
          <a:prstGeom prst="wedgeRectCallout">
            <a:avLst>
              <a:gd name="adj1" fmla="val 48104"/>
              <a:gd name="adj2" fmla="val -21368"/>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sz="1600" b="1" dirty="0">
                <a:solidFill>
                  <a:schemeClr val="bg1"/>
                </a:solidFill>
                <a:latin typeface="Arial" panose="020B0604020202020204"/>
                <a:ea typeface="ヒラギノ角ゴ ProN W3" charset="0"/>
                <a:cs typeface="Segoe UI"/>
                <a:sym typeface="Gill Sans" charset="0"/>
              </a:rPr>
              <a:t>AAs (54%) and Hispanics (59%) are significantly more likely “job hurt” than Whites (36%)</a:t>
            </a:r>
            <a:endParaRPr kumimoji="0" lang="en-US" sz="1600" b="1" i="0" u="none" strike="noStrike" kern="1200" cap="none" spc="0" normalizeH="0" baseline="0" noProof="0" dirty="0">
              <a:ln>
                <a:noFill/>
              </a:ln>
              <a:solidFill>
                <a:prstClr val="white"/>
              </a:solidFill>
              <a:effectLst/>
              <a:uLnTx/>
              <a:uFillTx/>
              <a:latin typeface="Arial" panose="020B0604020202020204"/>
              <a:ea typeface="ヒラギノ角ゴ ProN W3" charset="0"/>
              <a:cs typeface="Segoe UI"/>
              <a:sym typeface="Gill Sans" charset="0"/>
            </a:endParaRPr>
          </a:p>
        </p:txBody>
      </p:sp>
    </p:spTree>
    <p:extLst>
      <p:ext uri="{BB962C8B-B14F-4D97-AF65-F5344CB8AC3E}">
        <p14:creationId xmlns:p14="http://schemas.microsoft.com/office/powerpoint/2010/main" val="294381279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227196" y="74675"/>
            <a:ext cx="12167308" cy="996150"/>
          </a:xfrm>
        </p:spPr>
        <p:txBody>
          <a:bodyPr/>
          <a:lstStyle/>
          <a:p>
            <a:r>
              <a:rPr lang="en-US" dirty="0"/>
              <a:t>New normal=most workplaces not operating normally. Business at risk</a:t>
            </a:r>
          </a:p>
        </p:txBody>
      </p:sp>
      <p:sp>
        <p:nvSpPr>
          <p:cNvPr id="8" name="Rectangle 7">
            <a:extLst>
              <a:ext uri="{FF2B5EF4-FFF2-40B4-BE49-F238E27FC236}">
                <a16:creationId xmlns:a16="http://schemas.microsoft.com/office/drawing/2014/main" id="{B5104032-A7A9-AC4A-AEBB-5CEAFEF4A460}"/>
              </a:ext>
            </a:extLst>
          </p:cNvPr>
          <p:cNvSpPr/>
          <p:nvPr/>
        </p:nvSpPr>
        <p:spPr bwMode="auto">
          <a:xfrm>
            <a:off x="824887" y="1070825"/>
            <a:ext cx="10329539" cy="873344"/>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dirty="0">
                <a:solidFill>
                  <a:prstClr val="black"/>
                </a:solidFill>
                <a:ea typeface="ヒラギノ角ゴ ProN W3" charset="0"/>
                <a:cs typeface="Segoe UI"/>
                <a:sym typeface="Gill Sans" charset="0"/>
              </a:rPr>
              <a:t>Is the place of work you worked at when the COVID-19 crisis started in early March still operating?</a:t>
            </a:r>
            <a:endParaRPr kumimoji="0" lang="en-US" sz="1800" b="0" i="0" u="none" strike="noStrike" kern="1200" cap="none" spc="0" normalizeH="0" baseline="0" noProof="0" dirty="0">
              <a:ln>
                <a:noFill/>
              </a:ln>
              <a:solidFill>
                <a:prstClr val="black"/>
              </a:solidFill>
              <a:effectLst/>
              <a:uLnTx/>
              <a:uFillTx/>
              <a:latin typeface="Arial" panose="020B0604020202020204"/>
              <a:ea typeface="ヒラギノ角ゴ ProN W3" charset="0"/>
              <a:cs typeface="Segoe UI"/>
              <a:sym typeface="Gill Sans" charset="0"/>
            </a:endParaRPr>
          </a:p>
        </p:txBody>
      </p:sp>
      <p:sp>
        <p:nvSpPr>
          <p:cNvPr id="3" name="Rectangle 2">
            <a:extLst>
              <a:ext uri="{FF2B5EF4-FFF2-40B4-BE49-F238E27FC236}">
                <a16:creationId xmlns:a16="http://schemas.microsoft.com/office/drawing/2014/main" id="{F6B5A893-A781-4C86-9652-5F9C318DCD3B}"/>
              </a:ext>
            </a:extLst>
          </p:cNvPr>
          <p:cNvSpPr/>
          <p:nvPr/>
        </p:nvSpPr>
        <p:spPr>
          <a:xfrm>
            <a:off x="1490320" y="2690336"/>
            <a:ext cx="7653680" cy="923330"/>
          </a:xfrm>
          <a:prstGeom prst="rect">
            <a:avLst/>
          </a:prstGeom>
        </p:spPr>
        <p:txBody>
          <a:bodyPr wrap="square">
            <a:spAutoFit/>
          </a:bodyPr>
          <a:lstStyle/>
          <a:p>
            <a:endParaRPr lang="en-US" dirty="0"/>
          </a:p>
          <a:p>
            <a:endParaRPr lang="en-US" dirty="0"/>
          </a:p>
          <a:p>
            <a:endParaRPr lang="en-US" dirty="0"/>
          </a:p>
        </p:txBody>
      </p:sp>
      <p:graphicFrame>
        <p:nvGraphicFramePr>
          <p:cNvPr id="7" name="Chart 6">
            <a:extLst>
              <a:ext uri="{FF2B5EF4-FFF2-40B4-BE49-F238E27FC236}">
                <a16:creationId xmlns:a16="http://schemas.microsoft.com/office/drawing/2014/main" id="{1B29A122-6FA7-F945-8E0C-4BC6B7BD32A8}"/>
              </a:ext>
            </a:extLst>
          </p:cNvPr>
          <p:cNvGraphicFramePr/>
          <p:nvPr>
            <p:extLst>
              <p:ext uri="{D42A27DB-BD31-4B8C-83A1-F6EECF244321}">
                <p14:modId xmlns:p14="http://schemas.microsoft.com/office/powerpoint/2010/main" val="2030078978"/>
              </p:ext>
            </p:extLst>
          </p:nvPr>
        </p:nvGraphicFramePr>
        <p:xfrm>
          <a:off x="227197" y="2133954"/>
          <a:ext cx="6778707" cy="472404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hart 16">
            <a:extLst>
              <a:ext uri="{FF2B5EF4-FFF2-40B4-BE49-F238E27FC236}">
                <a16:creationId xmlns:a16="http://schemas.microsoft.com/office/drawing/2014/main" id="{ABB433FE-B191-364F-B18E-CA14CEA26336}"/>
              </a:ext>
            </a:extLst>
          </p:cNvPr>
          <p:cNvGraphicFramePr/>
          <p:nvPr>
            <p:extLst>
              <p:ext uri="{D42A27DB-BD31-4B8C-83A1-F6EECF244321}">
                <p14:modId xmlns:p14="http://schemas.microsoft.com/office/powerpoint/2010/main" val="2526718048"/>
              </p:ext>
            </p:extLst>
          </p:nvPr>
        </p:nvGraphicFramePr>
        <p:xfrm>
          <a:off x="6177785" y="2450530"/>
          <a:ext cx="5922591" cy="3806033"/>
        </p:xfrm>
        <a:graphic>
          <a:graphicData uri="http://schemas.openxmlformats.org/drawingml/2006/chart">
            <c:chart xmlns:c="http://schemas.openxmlformats.org/drawingml/2006/chart" xmlns:r="http://schemas.openxmlformats.org/officeDocument/2006/relationships" r:id="rId4"/>
          </a:graphicData>
        </a:graphic>
      </p:graphicFrame>
      <p:sp>
        <p:nvSpPr>
          <p:cNvPr id="11" name="Speech Bubble: Rectangle 20">
            <a:extLst>
              <a:ext uri="{FF2B5EF4-FFF2-40B4-BE49-F238E27FC236}">
                <a16:creationId xmlns:a16="http://schemas.microsoft.com/office/drawing/2014/main" id="{3896AB0E-E3BD-3040-8572-715B97827D0C}"/>
              </a:ext>
            </a:extLst>
          </p:cNvPr>
          <p:cNvSpPr/>
          <p:nvPr/>
        </p:nvSpPr>
        <p:spPr bwMode="auto">
          <a:xfrm>
            <a:off x="4039688" y="4928992"/>
            <a:ext cx="2138095" cy="1833932"/>
          </a:xfrm>
          <a:prstGeom prst="wedgeRectCallout">
            <a:avLst>
              <a:gd name="adj1" fmla="val -58378"/>
              <a:gd name="adj2" fmla="val -25987"/>
            </a:avLst>
          </a:prstGeom>
          <a:solidFill>
            <a:schemeClr val="tx1"/>
          </a:solidFill>
          <a:ln w="254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fontAlgn="base">
              <a:spcBef>
                <a:spcPct val="0"/>
              </a:spcBef>
              <a:spcAft>
                <a:spcPct val="0"/>
              </a:spcAft>
              <a:defRPr/>
            </a:pPr>
            <a:r>
              <a:rPr lang="en-US" sz="1600" b="1" dirty="0">
                <a:solidFill>
                  <a:schemeClr val="bg1"/>
                </a:solidFill>
              </a:rPr>
              <a:t>30% of voters say some businesses in their communities likely will close permanently </a:t>
            </a:r>
            <a:endParaRPr kumimoji="0" lang="en-US" sz="1600" b="1" i="0" u="none" strike="noStrike" kern="1200" cap="none" spc="0" normalizeH="0" baseline="0" noProof="0" dirty="0">
              <a:ln>
                <a:noFill/>
              </a:ln>
              <a:solidFill>
                <a:schemeClr val="bg1"/>
              </a:solidFill>
              <a:effectLst/>
              <a:uLnTx/>
              <a:uFillTx/>
              <a:latin typeface="Arial" panose="020B0604020202020204"/>
              <a:ea typeface="ヒラギノ角ゴ ProN W3" charset="0"/>
              <a:cs typeface="Segoe UI"/>
              <a:sym typeface="Gill Sans" charset="0"/>
            </a:endParaRPr>
          </a:p>
        </p:txBody>
      </p:sp>
    </p:spTree>
    <p:extLst>
      <p:ext uri="{BB962C8B-B14F-4D97-AF65-F5344CB8AC3E}">
        <p14:creationId xmlns:p14="http://schemas.microsoft.com/office/powerpoint/2010/main" val="306292578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1B9038-4D2C-4F8F-BD2B-8649C9EA156E}"/>
              </a:ext>
            </a:extLst>
          </p:cNvPr>
          <p:cNvSpPr>
            <a:spLocks noGrp="1"/>
          </p:cNvSpPr>
          <p:nvPr>
            <p:ph type="title"/>
          </p:nvPr>
        </p:nvSpPr>
        <p:spPr>
          <a:xfrm>
            <a:off x="304800" y="68893"/>
            <a:ext cx="11887200" cy="1108554"/>
          </a:xfrm>
        </p:spPr>
        <p:txBody>
          <a:bodyPr/>
          <a:lstStyle/>
          <a:p>
            <a:r>
              <a:rPr lang="en-US" dirty="0"/>
              <a:t>“Job confidence” majority tend to be retired or in sectors not threatened to date. But outside-the-home workers, others in doubt</a:t>
            </a:r>
            <a:br>
              <a:rPr lang="en-US" dirty="0"/>
            </a:br>
            <a:endParaRPr lang="en-US" sz="2400" dirty="0"/>
          </a:p>
        </p:txBody>
      </p:sp>
      <p:graphicFrame>
        <p:nvGraphicFramePr>
          <p:cNvPr id="12" name="Chart 11">
            <a:extLst>
              <a:ext uri="{FF2B5EF4-FFF2-40B4-BE49-F238E27FC236}">
                <a16:creationId xmlns:a16="http://schemas.microsoft.com/office/drawing/2014/main" id="{D9E13097-8D1C-F949-B789-202EA884B64A}"/>
              </a:ext>
            </a:extLst>
          </p:cNvPr>
          <p:cNvGraphicFramePr/>
          <p:nvPr>
            <p:extLst>
              <p:ext uri="{D42A27DB-BD31-4B8C-83A1-F6EECF244321}">
                <p14:modId xmlns:p14="http://schemas.microsoft.com/office/powerpoint/2010/main" val="1553076873"/>
              </p:ext>
            </p:extLst>
          </p:nvPr>
        </p:nvGraphicFramePr>
        <p:xfrm>
          <a:off x="457703" y="2804648"/>
          <a:ext cx="4783380" cy="33020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a:extLst>
              <a:ext uri="{FF2B5EF4-FFF2-40B4-BE49-F238E27FC236}">
                <a16:creationId xmlns:a16="http://schemas.microsoft.com/office/drawing/2014/main" id="{5C9CEFDC-3A75-5940-824D-89A7C60AA93F}"/>
              </a:ext>
            </a:extLst>
          </p:cNvPr>
          <p:cNvSpPr/>
          <p:nvPr/>
        </p:nvSpPr>
        <p:spPr bwMode="auto">
          <a:xfrm>
            <a:off x="609600" y="1098959"/>
            <a:ext cx="10782822" cy="1187042"/>
          </a:xfrm>
          <a:prstGeom prst="rect">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anose="020B0604020202020204"/>
                <a:ea typeface="ヒラギノ角ゴ ProN W3" charset="0"/>
                <a:cs typeface="Segoe UI"/>
                <a:sym typeface="Gill Sans" charset="0"/>
              </a:rPr>
              <a:t>If the economy has fully reopened by the end of summer in September, are you very confident, somewhat confident, not very confident, or not at all confident that there will as many jobs and opportunities in your field of work as there was before the COVID-19 crisis?</a:t>
            </a:r>
          </a:p>
        </p:txBody>
      </p:sp>
      <p:graphicFrame>
        <p:nvGraphicFramePr>
          <p:cNvPr id="9" name="Chart 8">
            <a:extLst>
              <a:ext uri="{FF2B5EF4-FFF2-40B4-BE49-F238E27FC236}">
                <a16:creationId xmlns:a16="http://schemas.microsoft.com/office/drawing/2014/main" id="{A73F86C8-AC8F-C141-AB79-6DDFC24B4C07}"/>
              </a:ext>
            </a:extLst>
          </p:cNvPr>
          <p:cNvGraphicFramePr/>
          <p:nvPr>
            <p:extLst>
              <p:ext uri="{D42A27DB-BD31-4B8C-83A1-F6EECF244321}">
                <p14:modId xmlns:p14="http://schemas.microsoft.com/office/powerpoint/2010/main" val="3148481833"/>
              </p:ext>
            </p:extLst>
          </p:nvPr>
        </p:nvGraphicFramePr>
        <p:xfrm>
          <a:off x="5088180" y="2529156"/>
          <a:ext cx="6646117" cy="367923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9375970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76601" y="1981200"/>
            <a:ext cx="8478668" cy="2536868"/>
          </a:xfrm>
          <a:solidFill>
            <a:schemeClr val="bg1"/>
          </a:solidFill>
        </p:spPr>
        <p:txBody>
          <a:bodyPr anchor="ctr"/>
          <a:lstStyle/>
          <a:p>
            <a:r>
              <a:rPr lang="en-US" sz="6600" dirty="0"/>
              <a:t>Confidence is waning for “job hurt” millions…</a:t>
            </a:r>
          </a:p>
          <a:p>
            <a:r>
              <a:rPr lang="en-US" sz="6600" dirty="0"/>
              <a:t>many thinking hard about what next: Plans A, B, and C</a:t>
            </a:r>
          </a:p>
        </p:txBody>
      </p:sp>
    </p:spTree>
    <p:extLst>
      <p:ext uri="{BB962C8B-B14F-4D97-AF65-F5344CB8AC3E}">
        <p14:creationId xmlns:p14="http://schemas.microsoft.com/office/powerpoint/2010/main" val="11709331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SB Content Slides">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25400" cap="flat" cmpd="sng" algn="ctr">
          <a:noFill/>
          <a:prstDash val="solid"/>
          <a:round/>
          <a:headEnd type="none" w="med" len="med"/>
          <a:tailEnd type="none" w="med" len="med"/>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sz="2400" b="0" i="0" u="none" strike="noStrike" cap="none" normalizeH="0" baseline="0" dirty="0" err="1" smtClean="0">
            <a:ln>
              <a:noFill/>
            </a:ln>
            <a:solidFill>
              <a:schemeClr val="bg1"/>
            </a:solidFill>
            <a:effectLst/>
            <a:latin typeface="Segoe UI"/>
            <a:ea typeface="ヒラギノ角ゴ ProN W3" charset="0"/>
            <a:cs typeface="Segoe UI"/>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txDef>
      <a:spPr>
        <a:noFill/>
      </a:spPr>
      <a:bodyPr wrap="square" rtlCol="0">
        <a:spAutoFit/>
      </a:bodyPr>
      <a:lstStyle>
        <a:defPPr>
          <a:defRPr sz="2400" dirty="0" err="1" smtClean="0">
            <a:latin typeface="Segoe UI"/>
            <a:cs typeface="Segoe UI"/>
          </a:defRPr>
        </a:defPPr>
      </a:lstStyle>
    </a:txDef>
  </a:objectDefaults>
  <a:extraClrSchemeLst>
    <a:extraClrScheme>
      <a:clrScheme name="Master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Office Theme">
  <a:themeElements>
    <a:clrScheme name="PSB Corporate">
      <a:dk1>
        <a:srgbClr val="16669B"/>
      </a:dk1>
      <a:lt1>
        <a:sysClr val="window" lastClr="FFFFFF"/>
      </a:lt1>
      <a:dk2>
        <a:srgbClr val="1F497D"/>
      </a:dk2>
      <a:lt2>
        <a:srgbClr val="ABC5E7"/>
      </a:lt2>
      <a:accent1>
        <a:srgbClr val="22A7E0"/>
      </a:accent1>
      <a:accent2>
        <a:srgbClr val="FADD4E"/>
      </a:accent2>
      <a:accent3>
        <a:srgbClr val="16669B"/>
      </a:accent3>
      <a:accent4>
        <a:srgbClr val="DB606B"/>
      </a:accent4>
      <a:accent5>
        <a:srgbClr val="FFFFFF"/>
      </a:accent5>
      <a:accent6>
        <a:srgbClr val="6DC8B9"/>
      </a:accent6>
      <a:hlink>
        <a:srgbClr val="177DA9"/>
      </a:hlink>
      <a:folHlink>
        <a:srgbClr val="D8D8D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square" lIns="0" tIns="0" rIns="0" bIns="0" rtlCol="0">
        <a:spAutoFit/>
      </a:bodyPr>
      <a:lstStyle>
        <a:defPPr marL="12700" marR="5080">
          <a:lnSpc>
            <a:spcPct val="125000"/>
          </a:lnSpc>
          <a:defRPr sz="1200" spc="-10" dirty="0" smtClean="0">
            <a:solidFill>
              <a:srgbClr val="4D4D4D"/>
            </a:solidFill>
            <a:cs typeface="News Gothic MT"/>
          </a:defRPr>
        </a:defPPr>
      </a:lstStyle>
    </a:txDef>
  </a:objectDefaults>
  <a:extraClrSchemeLst/>
</a:theme>
</file>

<file path=ppt/theme/theme3.xml><?xml version="1.0" encoding="utf-8"?>
<a:theme xmlns:a="http://schemas.openxmlformats.org/drawingml/2006/main" name="2_Office Theme">
  <a:themeElements>
    <a:clrScheme name="PSB Corporate">
      <a:dk1>
        <a:srgbClr val="16669B"/>
      </a:dk1>
      <a:lt1>
        <a:sysClr val="window" lastClr="FFFFFF"/>
      </a:lt1>
      <a:dk2>
        <a:srgbClr val="1F497D"/>
      </a:dk2>
      <a:lt2>
        <a:srgbClr val="ABC5E7"/>
      </a:lt2>
      <a:accent1>
        <a:srgbClr val="22A7E0"/>
      </a:accent1>
      <a:accent2>
        <a:srgbClr val="FADD4E"/>
      </a:accent2>
      <a:accent3>
        <a:srgbClr val="16669B"/>
      </a:accent3>
      <a:accent4>
        <a:srgbClr val="DB606B"/>
      </a:accent4>
      <a:accent5>
        <a:srgbClr val="FFFFFF"/>
      </a:accent5>
      <a:accent6>
        <a:srgbClr val="6DC8B9"/>
      </a:accent6>
      <a:hlink>
        <a:srgbClr val="177DA9"/>
      </a:hlink>
      <a:folHlink>
        <a:srgbClr val="D8D8D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square" lIns="0" tIns="0" rIns="0" bIns="0" rtlCol="0">
        <a:spAutoFit/>
      </a:bodyPr>
      <a:lstStyle>
        <a:defPPr marL="12700" marR="5080">
          <a:lnSpc>
            <a:spcPct val="125000"/>
          </a:lnSpc>
          <a:defRPr sz="1200" spc="-10" dirty="0" smtClean="0">
            <a:solidFill>
              <a:srgbClr val="4D4D4D"/>
            </a:solidFill>
            <a:cs typeface="News Gothic MT"/>
          </a:defRPr>
        </a:defPPr>
      </a:lstStyle>
    </a:txDef>
  </a:objectDefaults>
  <a:extraClrSchemeLst/>
</a:theme>
</file>

<file path=ppt/theme/theme4.xml><?xml version="1.0" encoding="utf-8"?>
<a:theme xmlns:a="http://schemas.openxmlformats.org/drawingml/2006/main" name="1_PSB Content Slides">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25400" cap="flat" cmpd="sng" algn="ctr">
          <a:noFill/>
          <a:prstDash val="solid"/>
          <a:round/>
          <a:headEnd type="none" w="med" len="med"/>
          <a:tailEnd type="none" w="med" len="med"/>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sz="2400" b="0" i="0" u="none" strike="noStrike" cap="none" normalizeH="0" baseline="0" dirty="0" err="1" smtClean="0">
            <a:ln>
              <a:noFill/>
            </a:ln>
            <a:solidFill>
              <a:schemeClr val="bg1"/>
            </a:solidFill>
            <a:effectLst/>
            <a:latin typeface="Segoe UI"/>
            <a:ea typeface="ヒラギノ角ゴ ProN W3" charset="0"/>
            <a:cs typeface="Segoe UI"/>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txDef>
      <a:spPr>
        <a:noFill/>
      </a:spPr>
      <a:bodyPr wrap="square" rtlCol="0">
        <a:spAutoFit/>
      </a:bodyPr>
      <a:lstStyle>
        <a:defPPr>
          <a:defRPr sz="2400" dirty="0" err="1" smtClean="0">
            <a:latin typeface="Segoe UI"/>
            <a:cs typeface="Segoe UI"/>
          </a:defRPr>
        </a:defPPr>
      </a:lstStyle>
    </a:txDef>
  </a:objectDefaults>
  <a:extraClrSchemeLst>
    <a:extraClrScheme>
      <a:clrScheme name="Master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7762</TotalTime>
  <Words>2051</Words>
  <Application>Microsoft Office PowerPoint</Application>
  <PresentationFormat>Widescreen</PresentationFormat>
  <Paragraphs>139</Paragraphs>
  <Slides>23</Slides>
  <Notes>22</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23</vt:i4>
      </vt:variant>
    </vt:vector>
  </HeadingPairs>
  <TitlesOfParts>
    <vt:vector size="36" baseType="lpstr">
      <vt:lpstr>ＭＳ Ｐゴシック</vt:lpstr>
      <vt:lpstr>Arial</vt:lpstr>
      <vt:lpstr>Arial Black</vt:lpstr>
      <vt:lpstr>Calibri</vt:lpstr>
      <vt:lpstr>Gill Sans</vt:lpstr>
      <vt:lpstr>Lucida Grande</vt:lpstr>
      <vt:lpstr>Segoe UI</vt:lpstr>
      <vt:lpstr>Wingdings</vt:lpstr>
      <vt:lpstr>ヒラギノ角ゴ ProN W3</vt:lpstr>
      <vt:lpstr>PSB Content Slides</vt:lpstr>
      <vt:lpstr>3_Office Theme</vt:lpstr>
      <vt:lpstr>2_Office Theme</vt:lpstr>
      <vt:lpstr>1_PSB Content Slides</vt:lpstr>
      <vt:lpstr>PowerPoint Presentation</vt:lpstr>
      <vt:lpstr>Methodology</vt:lpstr>
      <vt:lpstr>PowerPoint Presentation</vt:lpstr>
      <vt:lpstr>Unemployment is a defining 2020 election issue.  Americans, Republicans, and Democrats will be expecting solutions </vt:lpstr>
      <vt:lpstr>3 in 10 voters employed mid-March filed for unemployment. Hardest hit are in one parent HHs, minority, younger workers, typically from private sector     </vt:lpstr>
      <vt:lpstr>Two in five (42%) of all HH have one or more adults who are “job hurt”: if not unemployed then furloughed, pay cut, fewer hours, unpaid</vt:lpstr>
      <vt:lpstr>New normal=most workplaces not operating normally. Business at risk</vt:lpstr>
      <vt:lpstr>“Job confidence” majority tend to be retired or in sectors not threatened to date. But outside-the-home workers, others in doubt </vt:lpstr>
      <vt:lpstr>PowerPoint Presentation</vt:lpstr>
      <vt:lpstr>Plan A: savings depleting despite CARES &amp; unemployment benefits in one-parent HH, AA, Hispanic, under 35, job hurt “rainy day” families </vt:lpstr>
      <vt:lpstr>Plan B: Many econ-stressed would 401(k) borrowing if knew they could. Only one in three (33%) w/401(k) aware of COVID emergency borrowing</vt:lpstr>
      <vt:lpstr>Plan C: One-parent HH and others in “job hurt” distress consider taking a pay cut - if there is work       </vt:lpstr>
      <vt:lpstr>On issue of reopening economy, retirees and public sector workers feel the least stress compared to private sector “job hurt” workers</vt:lpstr>
      <vt:lpstr>PowerPoint Presentation</vt:lpstr>
      <vt:lpstr>C-19 economic carnage: rhetoric aimed at fixing “big holes” in the system speaks directly to distressed</vt:lpstr>
      <vt:lpstr>PowerPoint Presentation</vt:lpstr>
      <vt:lpstr>1A. Voters of every type especially “job hurt” want unemployment reform most of all, a system that works, designed for 21st C workplace </vt:lpstr>
      <vt:lpstr>1B. Major modification to unemployment benefit system, similar to Sen. Hawley’s proposal, wide bi-partisan support</vt:lpstr>
      <vt:lpstr>2. Professional licensing reform viewed by voters of every type and ideology as a “real and useful” change. Retired also</vt:lpstr>
      <vt:lpstr>3. 401(k) retirement savings portability a “real and useful” difference that fits 21st C workplace. Retirees supportive as well as “job hurt”</vt:lpstr>
      <vt:lpstr>4. Extend Family &amp; Medical sick leave: popular with Hispanics, one parent HH, younger voters, and “job hurt”  Also Ds, Rs, and Is </vt:lpstr>
      <vt:lpstr>Strong “real and useful difference” support across party lines for four policy reforms, consensus-creating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Green</dc:creator>
  <cp:lastModifiedBy>Myers, Michael</cp:lastModifiedBy>
  <cp:revision>257</cp:revision>
  <dcterms:created xsi:type="dcterms:W3CDTF">2020-05-23T08:44:25Z</dcterms:created>
  <dcterms:modified xsi:type="dcterms:W3CDTF">2020-06-04T19:14:37Z</dcterms:modified>
</cp:coreProperties>
</file>